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  <p:sldId id="275" r:id="rId16"/>
    <p:sldId id="276" r:id="rId17"/>
    <p:sldId id="277" r:id="rId18"/>
    <p:sldId id="267" r:id="rId19"/>
    <p:sldId id="271" r:id="rId20"/>
  </p:sldIdLst>
  <p:sldSz cx="9144000" cy="6858000" type="screen4x3"/>
  <p:notesSz cx="9931400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7995E3"/>
    <a:srgbClr val="5D84FF"/>
    <a:srgbClr val="005800"/>
    <a:srgbClr val="0754A9"/>
    <a:srgbClr val="990000"/>
    <a:srgbClr val="FF99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496" y="0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3596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496" y="6453596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21FA6C-C081-40B3-B1DC-5832E3BEB6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496" y="0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140" y="3227389"/>
            <a:ext cx="794512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3596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496" y="6453596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97259D-26F9-405D-B7DD-7E46FBD4B3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2DE9F-EECA-4062-8483-C6EFFE38B0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58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64710-41B4-4D2F-AA00-97871E21CC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5332F-63B7-439E-9275-6101E091DA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353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747F41-8C5C-405E-96CE-DA6267312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62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3F62A-4EF8-407B-BA98-F507D3FCF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6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546E3-3FBA-4D00-959D-0593A1CF02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65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234EF-DC83-4A8E-8626-55D126AF5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92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223F5-48AF-453B-9526-D223DEECA6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243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C174F-330E-48C9-B1B7-C56739EE7A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4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39C50-3D53-43E1-9305-473613E97A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68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AE0FB-B559-4B3C-91CB-54ADE6CB3A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3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BEDF1-7BE1-4761-8A25-9F6EF8527F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46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D2F8B1-F9D6-44C0-BFAE-44D15F13DF5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.png"/><Relationship Id="rId7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.jpe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4.png"/><Relationship Id="rId7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.jpe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5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6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1.jpeg"/><Relationship Id="rId5" Type="http://schemas.openxmlformats.org/officeDocument/2006/relationships/image" Target="../media/image4.png"/><Relationship Id="rId10" Type="http://schemas.openxmlformats.org/officeDocument/2006/relationships/image" Target="../media/image80.jpeg"/><Relationship Id="rId4" Type="http://schemas.openxmlformats.org/officeDocument/2006/relationships/image" Target="../media/image3.png"/><Relationship Id="rId9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4.png"/><Relationship Id="rId7" Type="http://schemas.openxmlformats.org/officeDocument/2006/relationships/image" Target="../media/image8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86.jpeg"/><Relationship Id="rId10" Type="http://schemas.openxmlformats.org/officeDocument/2006/relationships/image" Target="../media/image91.jpeg"/><Relationship Id="rId4" Type="http://schemas.openxmlformats.org/officeDocument/2006/relationships/image" Target="../media/image5.jpeg"/><Relationship Id="rId9" Type="http://schemas.openxmlformats.org/officeDocument/2006/relationships/image" Target="../media/image9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4.png"/><Relationship Id="rId7" Type="http://schemas.openxmlformats.org/officeDocument/2006/relationships/image" Target="../media/image9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5.jpeg"/><Relationship Id="rId9" Type="http://schemas.openxmlformats.org/officeDocument/2006/relationships/image" Target="../media/image9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5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.png"/><Relationship Id="rId7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2124075" y="5300663"/>
            <a:ext cx="70199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1E1955"/>
                </a:solidFill>
                <a:latin typeface="Times New Roman" panose="02020603050405020304" pitchFamily="18" charset="0"/>
              </a:rPr>
              <a:t>Военно-медицинская академия имени  С.М. Кирова -</a:t>
            </a:r>
            <a:br>
              <a:rPr lang="ru-RU" altLang="ru-RU" sz="2100" b="1">
                <a:solidFill>
                  <a:srgbClr val="1E1955"/>
                </a:solidFill>
                <a:latin typeface="Times New Roman" panose="02020603050405020304" pitchFamily="18" charset="0"/>
              </a:rPr>
            </a:br>
            <a:r>
              <a:rPr lang="ru-RU" altLang="ru-RU" sz="2100" b="1">
                <a:solidFill>
                  <a:srgbClr val="1E1955"/>
                </a:solidFill>
                <a:latin typeface="Times New Roman" panose="02020603050405020304" pitchFamily="18" charset="0"/>
              </a:rPr>
              <a:t>флагман отечественной военной медицины</a:t>
            </a:r>
            <a:endParaRPr lang="ru-RU" altLang="ru-RU" sz="2100" b="1">
              <a:solidFill>
                <a:srgbClr val="33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5300663"/>
            <a:ext cx="2082800" cy="1557337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5551488"/>
            <a:ext cx="2051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2020</a:t>
            </a:r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Санкт-Петербург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0" y="5300663"/>
            <a:ext cx="9140825" cy="0"/>
          </a:xfrm>
          <a:prstGeom prst="line">
            <a:avLst/>
          </a:prstGeom>
          <a:noFill/>
          <a:ln w="25400">
            <a:solidFill>
              <a:srgbClr val="1737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36" name="Picture 16" descr="Фасад центр_лучш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0"/>
            <a:ext cx="706120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Эмблема-ВМедА-с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993900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>
                <a:solidFill>
                  <a:srgbClr val="FFFF00"/>
                </a:solidFill>
              </a:rPr>
              <a:t>Специальности подготовки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4341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342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3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4344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345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14347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0706BA7D-982D-45C0-9021-D345E9015292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pic>
        <p:nvPicPr>
          <p:cNvPr id="14348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0775"/>
            <a:ext cx="396081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vma0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049338"/>
            <a:ext cx="367188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649788"/>
            <a:ext cx="36353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006850"/>
            <a:ext cx="3959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252413" y="904875"/>
            <a:ext cx="4176712" cy="1368425"/>
          </a:xfrm>
          <a:prstGeom prst="ellipse">
            <a:avLst/>
          </a:prstGeom>
          <a:gradFill rotWithShape="0">
            <a:gsLst>
              <a:gs pos="0">
                <a:srgbClr val="00E7E2"/>
              </a:gs>
              <a:gs pos="100000">
                <a:srgbClr val="006666">
                  <a:alpha val="30000"/>
                </a:srgbClr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Лечебное дело</a:t>
            </a:r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3565525" y="3929063"/>
            <a:ext cx="4895850" cy="1427162"/>
          </a:xfrm>
          <a:prstGeom prst="ellipse">
            <a:avLst/>
          </a:prstGeom>
          <a:gradFill rotWithShape="0">
            <a:gsLst>
              <a:gs pos="0">
                <a:srgbClr val="D59F9B"/>
              </a:gs>
              <a:gs pos="100000">
                <a:srgbClr val="6C1212">
                  <a:alpha val="30000"/>
                </a:srgbClr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D59F9B"/>
                </a:solidFill>
                <a:effectDag name="">
                  <a:cont type="tree" name="">
                    <a:effect ref="fillLine"/>
                    <a:outerShdw dist="38100" dir="13500000" algn="br">
                      <a:srgbClr val="FED3D0"/>
                    </a:outerShdw>
                  </a:cont>
                  <a:cont type="tree" name="">
                    <a:effect ref="fillLine"/>
                    <a:outerShdw dist="38100" dir="2700000" algn="tl">
                      <a:srgbClr val="7F5F5C"/>
                    </a:outerShdw>
                  </a:cont>
                  <a:effect ref="fillLine"/>
                </a:effectDag>
                <a:latin typeface="Verdana" panose="020B0604030504040204" pitchFamily="34" charset="0"/>
              </a:rPr>
              <a:t>Медико-профилактическое дело </a:t>
            </a: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4716463" y="904875"/>
            <a:ext cx="3744912" cy="1427163"/>
          </a:xfrm>
          <a:prstGeom prst="ellipse">
            <a:avLst/>
          </a:prstGeom>
          <a:gradFill rotWithShape="0">
            <a:gsLst>
              <a:gs pos="0">
                <a:srgbClr val="9FC777"/>
              </a:gs>
              <a:gs pos="100000">
                <a:srgbClr val="9FC777">
                  <a:gamma/>
                  <a:shade val="46275"/>
                  <a:invGamma/>
                  <a:alpha val="30000"/>
                </a:srgbClr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9FC777"/>
                </a:solidFill>
                <a:effectDag name="">
                  <a:cont type="tree" name="">
                    <a:effect ref="fillLine"/>
                    <a:outerShdw dist="38100" dir="13500000" algn="br">
                      <a:srgbClr val="DCFEBA"/>
                    </a:outerShdw>
                  </a:cont>
                  <a:cont type="tree" name="">
                    <a:effect ref="fillLine"/>
                    <a:outerShdw dist="38100" dir="2700000" algn="tl">
                      <a:srgbClr val="5F7747"/>
                    </a:outerShdw>
                  </a:cont>
                  <a:effect ref="fillLine"/>
                </a:effectDag>
                <a:latin typeface="Verdana" panose="020B0604030504040204" pitchFamily="34" charset="0"/>
              </a:rPr>
              <a:t>Стоматология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252413" y="4002088"/>
            <a:ext cx="3203575" cy="1352550"/>
          </a:xfrm>
          <a:prstGeom prst="ellipse">
            <a:avLst/>
          </a:prstGeom>
          <a:gradFill rotWithShape="0">
            <a:gsLst>
              <a:gs pos="0">
                <a:srgbClr val="C6B480"/>
              </a:gs>
              <a:gs pos="100000">
                <a:srgbClr val="6B5213">
                  <a:alpha val="30000"/>
                </a:srgbClr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C6B480"/>
                </a:solidFill>
                <a:effectDag name="">
                  <a:cont type="tree" name="">
                    <a:effect ref="fillLine"/>
                    <a:outerShdw dist="38100" dir="13500000" algn="br">
                      <a:srgbClr val="FEEFC2"/>
                    </a:outerShdw>
                  </a:cont>
                  <a:cont type="tree" name="">
                    <a:effect ref="fillLine"/>
                    <a:outerShdw dist="38100" dir="2700000" algn="tl">
                      <a:srgbClr val="766B4C"/>
                    </a:outerShdw>
                  </a:cont>
                  <a:effect ref="fillLine"/>
                </a:effectDag>
                <a:latin typeface="Verdana" panose="020B0604030504040204" pitchFamily="34" charset="0"/>
              </a:rPr>
              <a:t>Фармация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Фундаментальная библиотека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5365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366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67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5368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369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15371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4B74B246-2D91-44F9-87EB-3DDC212771AC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179388" y="901700"/>
            <a:ext cx="8856662" cy="5605463"/>
            <a:chOff x="113" y="568"/>
            <a:chExt cx="5579" cy="3531"/>
          </a:xfrm>
        </p:grpSpPr>
        <p:pic>
          <p:nvPicPr>
            <p:cNvPr id="15373" name="Picture 5" descr="C:\Users\KRU\Desktop\ПАРК Патриот\Парк Патриот_От исполнителей\Подбор фотоматериалов\объекты материальной базы\IMG_3336.JPG"/>
            <p:cNvPicPr>
              <a:picLocks noChangeAspect="1" noChangeArrowheads="1"/>
            </p:cNvPicPr>
            <p:nvPr/>
          </p:nvPicPr>
          <p:blipFill>
            <a:blip r:embed="rId5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387"/>
              <a:ext cx="2721" cy="1711"/>
            </a:xfrm>
            <a:prstGeom prst="rect">
              <a:avLst/>
            </a:prstGeom>
            <a:noFill/>
            <a:ln w="57150" cmpd="thinThick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75" name="Picture 9" descr="Ломоносов"/>
            <p:cNvPicPr>
              <a:picLocks noChangeAspect="1" noChangeArrowheads="1"/>
            </p:cNvPicPr>
            <p:nvPr/>
          </p:nvPicPr>
          <p:blipFill>
            <a:blip r:embed="rId6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" y="572"/>
              <a:ext cx="1371" cy="1905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6" name="Rectangle 5"/>
            <p:cNvSpPr>
              <a:spLocks noChangeArrowheads="1"/>
            </p:cNvSpPr>
            <p:nvPr/>
          </p:nvSpPr>
          <p:spPr bwMode="auto">
            <a:xfrm>
              <a:off x="113" y="2564"/>
              <a:ext cx="2676" cy="911"/>
            </a:xfrm>
            <a:prstGeom prst="rect">
              <a:avLst/>
            </a:prstGeom>
            <a:solidFill>
              <a:srgbClr val="FFFF99"/>
            </a:solidFill>
            <a:ln w="57150" cmpd="thinThick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54000" rIns="54000" anchor="ctr" anchorCtr="1"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2600" i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«Библиотека состоит</a:t>
              </a:r>
              <a:br>
                <a:rPr lang="ru-RU" altLang="ru-RU" sz="2600" i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2600" i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в позолоченных шкафах,</a:t>
              </a:r>
              <a:br>
                <a:rPr lang="ru-RU" altLang="ru-RU" sz="2600" i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2600" i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но в довольствии</a:t>
              </a:r>
              <a:br>
                <a:rPr lang="ru-RU" altLang="ru-RU" sz="2600" i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2600" i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книг надобных…»</a:t>
              </a:r>
              <a:endParaRPr lang="en-US" altLang="ru-RU" sz="2600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5377" name="Picture 17"/>
            <p:cNvPicPr>
              <a:picLocks noChangeAspect="1" noChangeArrowheads="1"/>
            </p:cNvPicPr>
            <p:nvPr/>
          </p:nvPicPr>
          <p:blipFill>
            <a:blip r:embed="rId7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568"/>
              <a:ext cx="2720" cy="1728"/>
            </a:xfrm>
            <a:prstGeom prst="rect">
              <a:avLst/>
            </a:prstGeom>
            <a:noFill/>
            <a:ln w="57150" cmpd="thinThick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13" y="3657"/>
              <a:ext cx="2676" cy="442"/>
            </a:xfrm>
            <a:prstGeom prst="rect">
              <a:avLst/>
            </a:prstGeom>
            <a:solidFill>
              <a:srgbClr val="FFCC00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ru-RU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Одна из крупнейших вузовских медицинских библиотек в Европе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Спортивный комплекс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9460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9461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462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9464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465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19467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29914725-AD53-423C-8BC7-10483AF751AC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pic>
        <p:nvPicPr>
          <p:cNvPr id="19475" name="Picture 19" descr="IMG_05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349500"/>
            <a:ext cx="4752975" cy="3168650"/>
          </a:xfrm>
          <a:prstGeom prst="rect">
            <a:avLst/>
          </a:prstGeom>
          <a:noFill/>
          <a:ln w="31750" algn="ctr">
            <a:solidFill>
              <a:srgbClr val="5D84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5" descr="D:\Отчёты_и_доклады\ФОРМИРОВАНИЕ\19.06.2018\ФОТО\59-СК\WP_20180618_16_22_18_Pro.jpg"/>
          <p:cNvPicPr>
            <a:picLocks noChangeArrowheads="1"/>
          </p:cNvPicPr>
          <p:nvPr/>
        </p:nvPicPr>
        <p:blipFill>
          <a:blip r:embed="rId6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879725" cy="1979613"/>
          </a:xfrm>
          <a:prstGeom prst="rect">
            <a:avLst/>
          </a:prstGeom>
          <a:noFill/>
          <a:ln w="31750" algn="ctr">
            <a:solidFill>
              <a:srgbClr val="5D84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7" descr="D:\Отчёты_и_доклады\ФОРМИРОВАНИЕ\19.06.2018\ФОТО\59-СК\WP_20180618_16_39_16_Pro.jpg"/>
          <p:cNvPicPr>
            <a:picLocks noChangeArrowheads="1"/>
          </p:cNvPicPr>
          <p:nvPr/>
        </p:nvPicPr>
        <p:blipFill>
          <a:blip r:embed="rId7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879725" cy="1979613"/>
          </a:xfrm>
          <a:prstGeom prst="rect">
            <a:avLst/>
          </a:prstGeom>
          <a:noFill/>
          <a:ln w="31750" algn="ctr">
            <a:solidFill>
              <a:srgbClr val="5D84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" descr="D:\Отчёты_и_доклады\ФОРМИРОВАНИЕ\19.06.2018\ФОТО\59-СК\WP_20180618_16_40_56_Pro.jpg"/>
          <p:cNvPicPr>
            <a:picLocks noChangeArrowheads="1"/>
          </p:cNvPicPr>
          <p:nvPr/>
        </p:nvPicPr>
        <p:blipFill>
          <a:blip r:embed="rId8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37063"/>
            <a:ext cx="2879725" cy="1979612"/>
          </a:xfrm>
          <a:prstGeom prst="rect">
            <a:avLst/>
          </a:prstGeom>
          <a:noFill/>
          <a:ln w="31750" algn="ctr">
            <a:solidFill>
              <a:srgbClr val="5D84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8" name="Picture 22" descr="P7053428"/>
          <p:cNvPicPr>
            <a:picLocks noChangeArrowheads="1"/>
          </p:cNvPicPr>
          <p:nvPr/>
        </p:nvPicPr>
        <p:blipFill>
          <a:blip r:embed="rId9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879725" cy="1979612"/>
          </a:xfrm>
          <a:prstGeom prst="rect">
            <a:avLst/>
          </a:prstGeom>
          <a:noFill/>
          <a:ln w="31750" algn="ctr">
            <a:solidFill>
              <a:srgbClr val="5D84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ja-JP" sz="2800" dirty="0">
                <a:solidFill>
                  <a:srgbClr val="FFFF00"/>
                </a:solidFill>
              </a:rPr>
              <a:t>Центр </a:t>
            </a:r>
            <a:r>
              <a:rPr lang="ru-RU" altLang="ja-JP" sz="2800" dirty="0" err="1">
                <a:solidFill>
                  <a:srgbClr val="FFFF00"/>
                </a:solidFill>
              </a:rPr>
              <a:t>симуляционного</a:t>
            </a:r>
            <a:r>
              <a:rPr lang="ru-RU" altLang="ja-JP" sz="2800" dirty="0">
                <a:solidFill>
                  <a:srgbClr val="FFFF00"/>
                </a:solidFill>
              </a:rPr>
              <a:t> обучения</a:t>
            </a:r>
            <a:r>
              <a:rPr lang="ru-RU" altLang="ja-JP" dirty="0">
                <a:solidFill>
                  <a:srgbClr val="FFFF00"/>
                </a:solidFill>
              </a:rPr>
              <a:t> </a:t>
            </a:r>
            <a:endParaRPr lang="ru-RU" altLang="ru-RU" dirty="0">
              <a:solidFill>
                <a:srgbClr val="FFFF00"/>
              </a:solidFill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7413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14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5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7416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17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17419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A76FCD0E-12E7-4977-9A93-BB36085F8FE7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13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107950" y="1020763"/>
            <a:ext cx="8929688" cy="5432425"/>
            <a:chOff x="68" y="572"/>
            <a:chExt cx="5625" cy="3422"/>
          </a:xfrm>
        </p:grpSpPr>
        <p:pic>
          <p:nvPicPr>
            <p:cNvPr id="17421" name="Picture 2" descr="D:\фото1\Приезд Министра\SAVX6574-1-55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579"/>
              <a:ext cx="2449" cy="1580"/>
            </a:xfrm>
            <a:prstGeom prst="rect">
              <a:avLst/>
            </a:prstGeom>
            <a:noFill/>
            <a:ln w="3492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22" name="Picture 14" descr="Без имени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024"/>
              <a:ext cx="2404" cy="1939"/>
            </a:xfrm>
            <a:prstGeom prst="rect">
              <a:avLst/>
            </a:prstGeom>
            <a:noFill/>
            <a:ln w="3492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23" name="Picture 22" descr="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" y="2341"/>
              <a:ext cx="2245" cy="1653"/>
            </a:xfrm>
            <a:prstGeom prst="rect">
              <a:avLst/>
            </a:prstGeom>
            <a:noFill/>
            <a:ln w="3492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24" name="Picture 23" descr="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572"/>
              <a:ext cx="2313" cy="1624"/>
            </a:xfrm>
            <a:prstGeom prst="rect">
              <a:avLst/>
            </a:prstGeom>
            <a:noFill/>
            <a:ln w="3492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25" name="Picture 28" descr="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" y="2250"/>
              <a:ext cx="1271" cy="1587"/>
            </a:xfrm>
            <a:prstGeom prst="rect">
              <a:avLst/>
            </a:prstGeom>
            <a:noFill/>
            <a:ln w="3492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26" name="Picture 21" descr="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708"/>
              <a:ext cx="1263" cy="1542"/>
            </a:xfrm>
            <a:prstGeom prst="rect">
              <a:avLst/>
            </a:prstGeom>
            <a:noFill/>
            <a:ln w="3492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Многопрофильная клиника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8437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38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8440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1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18443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84C93985-D1C8-4CCD-B967-E8C2A892D7E6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14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pic>
        <p:nvPicPr>
          <p:cNvPr id="18451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5197475" cy="3625850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949450"/>
            <a:ext cx="1601788" cy="1193800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5114925"/>
            <a:ext cx="1730375" cy="1268413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500438"/>
            <a:ext cx="1616075" cy="1270000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1916113"/>
            <a:ext cx="1730375" cy="1227137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14925"/>
            <a:ext cx="1614488" cy="1255713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IMG_20170721_13061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5114925"/>
            <a:ext cx="1628775" cy="1268413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Изображение выглядит как внутренний, палата, потолок, стена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868863"/>
            <a:ext cx="1700213" cy="1268412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фотки\MNA_910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868863"/>
            <a:ext cx="1673225" cy="1282700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04975" cy="1284288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DSC_9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600" b="626"/>
          <a:stretch>
            <a:fillRect/>
          </a:stretch>
        </p:blipFill>
        <p:spPr bwMode="auto">
          <a:xfrm>
            <a:off x="2700338" y="2420938"/>
            <a:ext cx="2592387" cy="17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9" name="Picture 15" descr="ВЭМ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"/>
          <a:stretch>
            <a:fillRect/>
          </a:stretch>
        </p:blipFill>
        <p:spPr bwMode="auto">
          <a:xfrm>
            <a:off x="107950" y="3141663"/>
            <a:ext cx="28797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Научно-исследовательский комплекс</a:t>
            </a:r>
            <a:endParaRPr lang="ru-RU" altLang="ru-RU" dirty="0">
              <a:solidFill>
                <a:srgbClr val="FFFF00"/>
              </a:solidFill>
            </a:endParaRP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31749" name="Picture 9"/>
              <p:cNvPicPr>
                <a:picLocks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750" name="Picture 10"/>
              <p:cNvPicPr>
                <a:picLocks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31752" name="Picture 9"/>
              <p:cNvPicPr>
                <a:picLocks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753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pic>
        <p:nvPicPr>
          <p:cNvPr id="31760" name="Picture 16" descr="Табай4"/>
          <p:cNvPicPr preferRelativeResize="0">
            <a:picLocks noChangeAspect="1" noChangeArrowheads="1"/>
          </p:cNvPicPr>
          <p:nvPr/>
        </p:nvPicPr>
        <p:blipFill>
          <a:blip r:embed="rId7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08500"/>
            <a:ext cx="3024188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18" descr="Табай2"/>
          <p:cNvPicPr preferRelativeResize="0">
            <a:picLocks noChangeAspect="1" noChangeArrowheads="1"/>
          </p:cNvPicPr>
          <p:nvPr/>
        </p:nvPicPr>
        <p:blipFill>
          <a:blip r:embed="rId8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28797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DSC_90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2879725" cy="19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1" name="Picture 17" descr="Табай1"/>
          <p:cNvPicPr preferRelativeResize="0">
            <a:picLocks noChangeAspect="1" noChangeArrowheads="1"/>
          </p:cNvPicPr>
          <p:nvPr/>
        </p:nvPicPr>
        <p:blipFill>
          <a:blip r:embed="rId10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3095625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Picture 19" descr="Табай3"/>
          <p:cNvPicPr preferRelativeResize="0">
            <a:picLocks noChangeAspect="1" noChangeArrowheads="1"/>
          </p:cNvPicPr>
          <p:nvPr/>
        </p:nvPicPr>
        <p:blipFill>
          <a:blip r:embed="rId11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24175"/>
            <a:ext cx="28797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4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CE08FB80-B860-4902-84DF-782E283DFE66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pic>
        <p:nvPicPr>
          <p:cNvPr id="31765" name="Picture 21" descr="IMG-20190827-WA0003 (2)"/>
          <p:cNvPicPr>
            <a:picLocks noChangeAspect="1" noChangeArrowheads="1"/>
          </p:cNvPicPr>
          <p:nvPr/>
        </p:nvPicPr>
        <p:blipFill>
          <a:blip r:embed="rId12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2592388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Военно-научное общество</a:t>
            </a:r>
            <a:endParaRPr lang="ru-RU" altLang="ru-RU" dirty="0">
              <a:solidFill>
                <a:srgbClr val="FFFF00"/>
              </a:solidFill>
            </a:endParaRP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32772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32773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774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32776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777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32779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3202C07A-85B8-4B1E-BA0B-CC97B38A63C5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16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sp>
        <p:nvSpPr>
          <p:cNvPr id="32781" name="Объект 2"/>
          <p:cNvSpPr txBox="1">
            <a:spLocks/>
          </p:cNvSpPr>
          <p:nvPr/>
        </p:nvSpPr>
        <p:spPr bwMode="auto">
          <a:xfrm>
            <a:off x="107950" y="1050925"/>
            <a:ext cx="59039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600" b="1" i="1">
                <a:solidFill>
                  <a:srgbClr val="2F33E5"/>
                </a:solidFill>
              </a:rPr>
              <a:t>Основу составляют научные секции курсантов, студентов и слушателей на кафедрах</a:t>
            </a:r>
            <a:br>
              <a:rPr lang="ru-RU" altLang="ru-RU" sz="1600" b="1" i="1">
                <a:solidFill>
                  <a:srgbClr val="2F33E5"/>
                </a:solidFill>
              </a:rPr>
            </a:br>
            <a:r>
              <a:rPr lang="ru-RU" altLang="ru-RU" sz="1600" b="1" i="1">
                <a:solidFill>
                  <a:srgbClr val="2F33E5"/>
                </a:solidFill>
              </a:rPr>
              <a:t>и в научных подразделениях</a:t>
            </a:r>
            <a:endParaRPr lang="ru-RU" altLang="ru-RU" sz="1600" i="1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2" name="Прямоугольник 3"/>
          <p:cNvSpPr>
            <a:spLocks noChangeArrowheads="1"/>
          </p:cNvSpPr>
          <p:nvPr/>
        </p:nvSpPr>
        <p:spPr bwMode="auto">
          <a:xfrm>
            <a:off x="781050" y="2205038"/>
            <a:ext cx="2422525" cy="935037"/>
          </a:xfrm>
          <a:prstGeom prst="rect">
            <a:avLst/>
          </a:prstGeom>
          <a:solidFill>
            <a:schemeClr val="bg1"/>
          </a:solidFill>
          <a:ln w="31750" cap="sq" algn="ctr">
            <a:solidFill>
              <a:srgbClr val="990000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ВНОКС</a:t>
            </a:r>
          </a:p>
          <a:p>
            <a:pPr>
              <a:spcBef>
                <a:spcPct val="0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</a:t>
            </a: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3" name="Прямоугольник 2"/>
          <p:cNvSpPr>
            <a:spLocks noChangeArrowheads="1"/>
          </p:cNvSpPr>
          <p:nvPr/>
        </p:nvSpPr>
        <p:spPr bwMode="auto">
          <a:xfrm>
            <a:off x="539750" y="3644900"/>
            <a:ext cx="2917825" cy="931863"/>
          </a:xfrm>
          <a:prstGeom prst="rect">
            <a:avLst/>
          </a:prstGeom>
          <a:solidFill>
            <a:schemeClr val="bg1"/>
          </a:solidFill>
          <a:ln w="31750" cap="sq" algn="ctr">
            <a:solidFill>
              <a:srgbClr val="99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ВНОКС</a:t>
            </a:r>
          </a:p>
          <a:p>
            <a:pPr>
              <a:spcBef>
                <a:spcPct val="0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факультетов</a:t>
            </a:r>
          </a:p>
        </p:txBody>
      </p:sp>
      <p:sp>
        <p:nvSpPr>
          <p:cNvPr id="32784" name="Прямоугольник 1"/>
          <p:cNvSpPr>
            <a:spLocks noChangeArrowheads="1"/>
          </p:cNvSpPr>
          <p:nvPr/>
        </p:nvSpPr>
        <p:spPr bwMode="auto">
          <a:xfrm>
            <a:off x="388938" y="5084763"/>
            <a:ext cx="3246437" cy="928687"/>
          </a:xfrm>
          <a:prstGeom prst="rect">
            <a:avLst/>
          </a:prstGeom>
          <a:solidFill>
            <a:schemeClr val="bg1"/>
          </a:solidFill>
          <a:ln w="31750" cap="sq" algn="ctr">
            <a:solidFill>
              <a:srgbClr val="99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секции</a:t>
            </a:r>
          </a:p>
          <a:p>
            <a:pPr>
              <a:spcBef>
                <a:spcPct val="0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кафедрах и НИЛ</a:t>
            </a:r>
          </a:p>
        </p:txBody>
      </p:sp>
      <p:sp>
        <p:nvSpPr>
          <p:cNvPr id="3" name="Стрелка вниз 2"/>
          <p:cNvSpPr>
            <a:spLocks noChangeArrowheads="1"/>
          </p:cNvSpPr>
          <p:nvPr/>
        </p:nvSpPr>
        <p:spPr bwMode="auto">
          <a:xfrm>
            <a:off x="1770063" y="3141663"/>
            <a:ext cx="431800" cy="512762"/>
          </a:xfrm>
          <a:prstGeom prst="downArrow">
            <a:avLst>
              <a:gd name="adj1" fmla="val 50000"/>
              <a:gd name="adj2" fmla="val 31650"/>
            </a:avLst>
          </a:prstGeom>
          <a:solidFill>
            <a:srgbClr val="FF9900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>
            <a:off x="1763713" y="4581525"/>
            <a:ext cx="431800" cy="512763"/>
          </a:xfrm>
          <a:prstGeom prst="downArrow">
            <a:avLst>
              <a:gd name="adj1" fmla="val 50000"/>
              <a:gd name="adj2" fmla="val 31650"/>
            </a:avLst>
          </a:prstGeom>
          <a:solidFill>
            <a:srgbClr val="FF9900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pic>
        <p:nvPicPr>
          <p:cNvPr id="32789" name="Picture 17" descr="F:\внокс.jpg"/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83" y="3877468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22" descr="nu96N4q_374"/>
          <p:cNvPicPr>
            <a:picLocks noChangeAspect="1" noChangeArrowheads="1"/>
          </p:cNvPicPr>
          <p:nvPr/>
        </p:nvPicPr>
        <p:blipFill>
          <a:blip r:embed="rId6" cstate="print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26278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1" name="Picture 23" descr="o9PkPWL2NtU"/>
          <p:cNvPicPr>
            <a:picLocks noChangeAspect="1" noChangeArrowheads="1"/>
          </p:cNvPicPr>
          <p:nvPr/>
        </p:nvPicPr>
        <p:blipFill>
          <a:blip r:embed="rId7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36613"/>
            <a:ext cx="2879725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Участие в олимпиадах</a:t>
            </a:r>
            <a:r>
              <a:rPr lang="ru-RU" altLang="ru-RU" dirty="0"/>
              <a:t>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33796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33797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798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799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33800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801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33803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4398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FFFF00"/>
                </a:solidFill>
              </a:rPr>
              <a:t>Слайд №</a:t>
            </a:r>
            <a:fld id="{F416B345-434C-4FBE-83BC-6F2B1058DB11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17</a:t>
            </a:fld>
            <a:endParaRPr lang="ru-RU" altLang="ru-RU" sz="1600" dirty="0">
              <a:solidFill>
                <a:srgbClr val="FFFF00"/>
              </a:solidFill>
            </a:endParaRPr>
          </a:p>
        </p:txBody>
      </p:sp>
      <p:pic>
        <p:nvPicPr>
          <p:cNvPr id="33804" name="Picture 12" descr="IMG_0048"/>
          <p:cNvPicPr>
            <a:picLocks noChangeAspect="1" noChangeArrowheads="1"/>
          </p:cNvPicPr>
          <p:nvPr/>
        </p:nvPicPr>
        <p:blipFill>
          <a:blip r:embed="rId5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2879725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IMG_0052"/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3806"/>
          <a:stretch>
            <a:fillRect/>
          </a:stretch>
        </p:blipFill>
        <p:spPr bwMode="auto">
          <a:xfrm>
            <a:off x="3276600" y="3573463"/>
            <a:ext cx="28797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DSC_9226"/>
          <p:cNvPicPr>
            <a:picLocks noChangeAspect="1" noChangeArrowheads="1"/>
          </p:cNvPicPr>
          <p:nvPr/>
        </p:nvPicPr>
        <p:blipFill>
          <a:blip r:embed="rId7" cstate="print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/>
          <a:stretch>
            <a:fillRect/>
          </a:stretch>
        </p:blipFill>
        <p:spPr bwMode="auto">
          <a:xfrm>
            <a:off x="6156325" y="1809750"/>
            <a:ext cx="2879725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7" name="Picture 15" descr="DSC_9268_1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18817" r="12514" b="5579"/>
          <a:stretch>
            <a:fillRect/>
          </a:stretch>
        </p:blipFill>
        <p:spPr bwMode="auto">
          <a:xfrm>
            <a:off x="3276600" y="981075"/>
            <a:ext cx="2879725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8" name="Picture 16" descr="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092325" cy="2879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Picture 17" descr="002"/>
          <p:cNvPicPr>
            <a:picLocks noChangeAspect="1" noChangeArrowheads="1"/>
          </p:cNvPicPr>
          <p:nvPr/>
        </p:nvPicPr>
        <p:blipFill>
          <a:blip r:embed="rId10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1920875" cy="264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0" name="Picture 18" descr="003"/>
          <p:cNvPicPr>
            <a:picLocks noChangeAspect="1" noChangeArrowheads="1"/>
          </p:cNvPicPr>
          <p:nvPr/>
        </p:nvPicPr>
        <p:blipFill>
          <a:blip r:embed="rId11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24400"/>
            <a:ext cx="2497138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Общежития курсантов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6389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90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1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6392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93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16395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7845A14F-AC79-431D-8D70-EDC5A62C44DD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18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179388" y="874713"/>
            <a:ext cx="8712200" cy="5507037"/>
            <a:chOff x="113" y="551"/>
            <a:chExt cx="5488" cy="3469"/>
          </a:xfrm>
        </p:grpSpPr>
        <p:pic>
          <p:nvPicPr>
            <p:cNvPr id="16398" name="Picture 14" descr="1-Комнаты"/>
            <p:cNvPicPr>
              <a:picLocks noChangeAspect="1" noChangeArrowheads="1"/>
            </p:cNvPicPr>
            <p:nvPr/>
          </p:nvPicPr>
          <p:blipFill>
            <a:blip r:embed="rId5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659"/>
              <a:ext cx="1768" cy="1358"/>
            </a:xfrm>
            <a:prstGeom prst="rect">
              <a:avLst/>
            </a:prstGeom>
            <a:noFill/>
            <a:ln w="47625" cmpd="thinThick">
              <a:solidFill>
                <a:srgbClr val="0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9" name="Picture 15" descr="f51e9b17cb84_299"/>
            <p:cNvPicPr>
              <a:picLocks noChangeAspect="1" noChangeArrowheads="1"/>
            </p:cNvPicPr>
            <p:nvPr/>
          </p:nvPicPr>
          <p:blipFill>
            <a:blip r:embed="rId6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659"/>
              <a:ext cx="1768" cy="1358"/>
            </a:xfrm>
            <a:prstGeom prst="rect">
              <a:avLst/>
            </a:prstGeom>
            <a:noFill/>
            <a:ln w="47625" cmpd="thinThick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0" name="Picture 16" descr="Без имени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659"/>
              <a:ext cx="1768" cy="1361"/>
            </a:xfrm>
            <a:prstGeom prst="rect">
              <a:avLst/>
            </a:prstGeom>
            <a:noFill/>
            <a:ln w="47625" cmpd="thinThick">
              <a:solidFill>
                <a:srgbClr val="0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02" name="Picture 18" descr="IMG_08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551"/>
              <a:ext cx="2721" cy="2017"/>
            </a:xfrm>
            <a:prstGeom prst="rect">
              <a:avLst/>
            </a:prstGeom>
            <a:noFill/>
            <a:ln w="47625" cmpd="thinThick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3" name="Picture 19" descr="IMG_084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51"/>
              <a:ext cx="2676" cy="2017"/>
            </a:xfrm>
            <a:prstGeom prst="rect">
              <a:avLst/>
            </a:prstGeom>
            <a:noFill/>
            <a:ln w="47625" cmpd="thinThick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33" name="Picture 5" descr="KAF2"/>
            <p:cNvPicPr>
              <a:picLocks noChangeAspect="1" noChangeArrowheads="1"/>
            </p:cNvPicPr>
            <p:nvPr/>
          </p:nvPicPr>
          <p:blipFill>
            <a:blip r:embed="rId2">
              <a:lum bright="-20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 descr="Pavlov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0"/>
              <a:ext cx="1901" cy="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545" name="Rectangle 9"/>
            <p:cNvSpPr>
              <a:spLocks noChangeArrowheads="1"/>
            </p:cNvSpPr>
            <p:nvPr/>
          </p:nvSpPr>
          <p:spPr bwMode="auto">
            <a:xfrm>
              <a:off x="2472" y="118"/>
              <a:ext cx="3152" cy="1724"/>
            </a:xfrm>
            <a:prstGeom prst="rect">
              <a:avLst/>
            </a:prstGeom>
            <a:solidFill>
              <a:srgbClr val="3333CC">
                <a:alpha val="80000"/>
              </a:srgbClr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«Одним из главных условий успешной деятельности является наличие препятствий, которые стимулируют и обостряют рефлекс цели»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ru-RU" altLang="ru-RU" sz="25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И.П. Павлов</a:t>
              </a:r>
              <a:endParaRPr lang="en-US" altLang="ru-RU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2253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0" y="3339"/>
              <a:ext cx="5692" cy="9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62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Благодарю за внимание!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Военно-медицинская академия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7172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7173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4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7176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7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7179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A578C7C4-34B4-423D-BC4F-1A2859D3BDAE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pic>
        <p:nvPicPr>
          <p:cNvPr id="7180" name="Picture 2" descr="чехов"/>
          <p:cNvPicPr preferRelativeResize="0">
            <a:picLocks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1728787" cy="2422525"/>
          </a:xfrm>
          <a:prstGeom prst="rect">
            <a:avLst/>
          </a:prstGeom>
          <a:noFill/>
          <a:ln w="38100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EE8CB8BC-C35E-4965-9C2D-1C1A4E629640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pic>
        <p:nvPicPr>
          <p:cNvPr id="7182" name="Picture 14" descr="IMG-20181129-WA0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2347913"/>
            <a:ext cx="3113087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6" descr="Хирурги"/>
          <p:cNvPicPr>
            <a:picLocks noChangeAspect="1" noChangeArrowheads="1"/>
          </p:cNvPicPr>
          <p:nvPr/>
        </p:nvPicPr>
        <p:blipFill>
          <a:blip r:embed="rId7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08050"/>
            <a:ext cx="4103687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AutoShape 3"/>
          <p:cNvSpPr>
            <a:spLocks noChangeArrowheads="1"/>
          </p:cNvSpPr>
          <p:nvPr/>
        </p:nvSpPr>
        <p:spPr bwMode="auto">
          <a:xfrm>
            <a:off x="107950" y="3284538"/>
            <a:ext cx="3276600" cy="3240087"/>
          </a:xfrm>
          <a:prstGeom prst="foldedCorner">
            <a:avLst>
              <a:gd name="adj" fmla="val 12500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17375E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400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врача – </a:t>
            </a:r>
            <a:endParaRPr lang="ru-RU" altLang="ru-RU" sz="24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подвиг.</a:t>
            </a:r>
            <a:endParaRPr lang="ru-RU" altLang="ru-RU" sz="24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altLang="ru-RU" sz="3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Она требует </a:t>
            </a:r>
            <a:endParaRPr lang="ru-RU" altLang="ru-RU" sz="24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самоотвержения, </a:t>
            </a:r>
            <a:endParaRPr lang="ru-RU" altLang="ru-RU" sz="24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чистоты души и </a:t>
            </a:r>
            <a:endParaRPr lang="ru-RU" altLang="ru-RU" sz="24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чистоты помыслов.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3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Не всякий </a:t>
            </a:r>
            <a:endParaRPr lang="ru-RU" altLang="ru-RU" sz="24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на это.»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5905500" y="1722438"/>
            <a:ext cx="3203575" cy="1419225"/>
          </a:xfrm>
          <a:prstGeom prst="parallelogram">
            <a:avLst>
              <a:gd name="adj" fmla="val 56432"/>
            </a:avLst>
          </a:prstGeom>
          <a:solidFill>
            <a:srgbClr val="99CC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1187450" y="836613"/>
            <a:ext cx="5040313" cy="2232025"/>
          </a:xfrm>
          <a:prstGeom prst="parallelogram">
            <a:avLst>
              <a:gd name="adj" fmla="val 56454"/>
            </a:avLst>
          </a:prstGeom>
          <a:solidFill>
            <a:srgbClr val="FFFF99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Создание академии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8197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8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99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8200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01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8203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333D15DE-B359-42A7-BBA1-E9023A132488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pic>
        <p:nvPicPr>
          <p:cNvPr id="8204" name="Picture 20" descr="Старый штаб ВМедА"/>
          <p:cNvPicPr>
            <a:picLocks noChangeAspect="1" noChangeArrowheads="1"/>
          </p:cNvPicPr>
          <p:nvPr/>
        </p:nvPicPr>
        <p:blipFill>
          <a:blip r:embed="rId5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65881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7" descr="Имп-Пет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17541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6372225" y="836613"/>
            <a:ext cx="26654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6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221 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год</a:t>
            </a:r>
          </a:p>
        </p:txBody>
      </p:sp>
      <p:sp>
        <p:nvSpPr>
          <p:cNvPr id="8210" name="Rectangle 5"/>
          <p:cNvSpPr>
            <a:spLocks noChangeArrowheads="1"/>
          </p:cNvSpPr>
          <p:nvPr/>
        </p:nvSpPr>
        <p:spPr bwMode="auto">
          <a:xfrm>
            <a:off x="1547813" y="1196975"/>
            <a:ext cx="4464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i="1">
                <a:solidFill>
                  <a:srgbClr val="993300"/>
                </a:solidFill>
                <a:latin typeface="Book Antiqua" panose="02040602050305030304" pitchFamily="18" charset="0"/>
              </a:rPr>
              <a:t>«Здесь всякий изнеможенный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i="1">
                <a:solidFill>
                  <a:srgbClr val="993300"/>
                </a:solidFill>
                <a:latin typeface="Book Antiqua" panose="02040602050305030304" pitchFamily="18" charset="0"/>
              </a:rPr>
              <a:t>служивый найдет себе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i="1">
                <a:solidFill>
                  <a:srgbClr val="993300"/>
                </a:solidFill>
                <a:latin typeface="Book Antiqua" panose="02040602050305030304" pitchFamily="18" charset="0"/>
              </a:rPr>
              <a:t>помощь и успокоение,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i="1">
                <a:solidFill>
                  <a:srgbClr val="993300"/>
                </a:solidFill>
                <a:latin typeface="Book Antiqua" panose="02040602050305030304" pitchFamily="18" charset="0"/>
              </a:rPr>
              <a:t>которых ему до селе не было…»</a:t>
            </a:r>
          </a:p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ru-RU" altLang="ru-RU" sz="1600" b="1" i="1">
                <a:solidFill>
                  <a:srgbClr val="993300"/>
                </a:solidFill>
                <a:latin typeface="Book Antiqua" panose="02040602050305030304" pitchFamily="18" charset="0"/>
              </a:rPr>
              <a:t>Петр </a:t>
            </a:r>
            <a:r>
              <a:rPr lang="en-US" altLang="ru-RU" sz="1600" b="1" i="1">
                <a:solidFill>
                  <a:srgbClr val="993300"/>
                </a:solidFill>
                <a:latin typeface="Book Antiqua" panose="02040602050305030304" pitchFamily="18" charset="0"/>
              </a:rPr>
              <a:t>I</a:t>
            </a:r>
            <a:endParaRPr lang="ru-RU" altLang="ru-RU" sz="1600" b="1" i="1">
              <a:solidFill>
                <a:srgbClr val="9933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211" name="Picture 14" descr="Сухопутный и Адмиралтейские госпитали"/>
          <p:cNvPicPr>
            <a:picLocks noChangeAspect="1" noChangeArrowheads="1"/>
          </p:cNvPicPr>
          <p:nvPr/>
        </p:nvPicPr>
        <p:blipFill>
          <a:blip r:embed="rId7">
            <a:lum brigh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65881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0" y="3213100"/>
            <a:ext cx="6588125" cy="298450"/>
          </a:xfrm>
          <a:prstGeom prst="rect">
            <a:avLst/>
          </a:prstGeom>
          <a:solidFill>
            <a:srgbClr val="99CCFF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1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Морская (1715 г.) и Сухопутная (1717 г.) гошпиталь</a:t>
            </a:r>
          </a:p>
        </p:txBody>
      </p:sp>
      <p:pic>
        <p:nvPicPr>
          <p:cNvPr id="8213" name="Picture 16" descr="Имп-Паве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924175"/>
            <a:ext cx="25479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0" y="5013325"/>
            <a:ext cx="6588125" cy="384175"/>
          </a:xfrm>
          <a:prstGeom prst="rect">
            <a:avLst/>
          </a:prstGeom>
          <a:solidFill>
            <a:srgbClr val="99CCFF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Медико-хирургическая академия </a:t>
            </a:r>
            <a:r>
              <a:rPr lang="ru-RU" alt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1798 г.</a:t>
            </a:r>
          </a:p>
        </p:txBody>
      </p:sp>
      <p:sp>
        <p:nvSpPr>
          <p:cNvPr id="8206" name="Rectangle 6"/>
          <p:cNvSpPr>
            <a:spLocks noChangeArrowheads="1"/>
          </p:cNvSpPr>
          <p:nvPr/>
        </p:nvSpPr>
        <p:spPr bwMode="auto">
          <a:xfrm>
            <a:off x="6300788" y="2060575"/>
            <a:ext cx="2663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000" b="1" i="1">
                <a:solidFill>
                  <a:srgbClr val="0033CC"/>
                </a:solidFill>
              </a:rPr>
              <a:t>« Быть по сему…»</a:t>
            </a:r>
          </a:p>
          <a:p>
            <a:pPr algn="l">
              <a:spcBef>
                <a:spcPct val="0"/>
              </a:spcBef>
            </a:pPr>
            <a:r>
              <a:rPr lang="ru-RU" altLang="ru-RU" sz="2000" b="1">
                <a:solidFill>
                  <a:srgbClr val="0033CC"/>
                </a:solidFill>
              </a:rPr>
              <a:t>                        </a:t>
            </a:r>
            <a:r>
              <a:rPr lang="en-US" altLang="ru-RU" sz="2000" b="1">
                <a:solidFill>
                  <a:srgbClr val="0033CC"/>
                </a:solidFill>
              </a:rPr>
              <a:t>  </a:t>
            </a:r>
            <a:r>
              <a:rPr lang="ru-RU" altLang="ru-RU" sz="2000" b="1">
                <a:solidFill>
                  <a:srgbClr val="0033CC"/>
                </a:solidFill>
              </a:rPr>
              <a:t> </a:t>
            </a:r>
            <a:r>
              <a:rPr lang="ru-RU" altLang="ru-RU" sz="1600" b="1" i="1">
                <a:solidFill>
                  <a:srgbClr val="0033CC"/>
                </a:solidFill>
              </a:rPr>
              <a:t>Павел </a:t>
            </a:r>
            <a:r>
              <a:rPr lang="en-US" altLang="ru-RU" sz="1600" b="1" i="1">
                <a:solidFill>
                  <a:srgbClr val="0033CC"/>
                </a:solidFill>
              </a:rPr>
              <a:t>I</a:t>
            </a:r>
            <a:r>
              <a:rPr lang="ru-RU" altLang="ru-RU" sz="1800" b="1" i="1">
                <a:solidFill>
                  <a:srgbClr val="0033CC"/>
                </a:solidFill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ru-RU" altLang="ru-RU" sz="1400" b="1">
                <a:solidFill>
                  <a:srgbClr val="0033CC"/>
                </a:solidFill>
              </a:rPr>
              <a:t>18 декабря 1798 г.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Научная слава академии</a:t>
            </a:r>
          </a:p>
        </p:txBody>
      </p:sp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2055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3" name="Group 15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2061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7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2074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B449C10A-C6D4-4898-8072-A0568ED89296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4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144463" y="908050"/>
            <a:ext cx="8999537" cy="5589588"/>
            <a:chOff x="46" y="572"/>
            <a:chExt cx="5692" cy="3521"/>
          </a:xfrm>
        </p:grpSpPr>
        <p:pic>
          <p:nvPicPr>
            <p:cNvPr id="2076" name="Picture 4" descr="Штаб ВМедА-19 век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844"/>
              <a:ext cx="5692" cy="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7" name="Group 169"/>
            <p:cNvGrpSpPr>
              <a:grpSpLocks/>
            </p:cNvGrpSpPr>
            <p:nvPr/>
          </p:nvGrpSpPr>
          <p:grpSpPr bwMode="auto">
            <a:xfrm>
              <a:off x="114" y="2568"/>
              <a:ext cx="907" cy="1270"/>
              <a:chOff x="204" y="3022"/>
              <a:chExt cx="775" cy="1088"/>
            </a:xfrm>
          </p:grpSpPr>
          <p:pic>
            <p:nvPicPr>
              <p:cNvPr id="2078" name="Picture 165" descr="Боткин (3)"/>
              <p:cNvPicPr preferRelativeResize="0"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3022"/>
                <a:ext cx="775" cy="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9" name="Rectangle 167"/>
              <p:cNvSpPr>
                <a:spLocks noChangeArrowheads="1"/>
              </p:cNvSpPr>
              <p:nvPr/>
            </p:nvSpPr>
            <p:spPr bwMode="auto">
              <a:xfrm>
                <a:off x="204" y="3974"/>
                <a:ext cx="771" cy="13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ru-RU" altLang="ru-RU" sz="1500">
                    <a:solidFill>
                      <a:srgbClr val="000000"/>
                    </a:solidFill>
                  </a:rPr>
                  <a:t>С.П. Боткин</a:t>
                </a:r>
              </a:p>
            </p:txBody>
          </p:sp>
        </p:grpSp>
        <p:grpSp>
          <p:nvGrpSpPr>
            <p:cNvPr id="2080" name="Group 170"/>
            <p:cNvGrpSpPr>
              <a:grpSpLocks/>
            </p:cNvGrpSpPr>
            <p:nvPr/>
          </p:nvGrpSpPr>
          <p:grpSpPr bwMode="auto">
            <a:xfrm>
              <a:off x="46" y="1117"/>
              <a:ext cx="975" cy="1412"/>
              <a:chOff x="158" y="1882"/>
              <a:chExt cx="772" cy="1140"/>
            </a:xfrm>
          </p:grpSpPr>
          <p:pic>
            <p:nvPicPr>
              <p:cNvPr id="2081" name="Picture 145" descr="Пирогов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" y="1882"/>
                <a:ext cx="748" cy="1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2" name="Rectangle 168"/>
              <p:cNvSpPr>
                <a:spLocks noChangeArrowheads="1"/>
              </p:cNvSpPr>
              <p:nvPr/>
            </p:nvSpPr>
            <p:spPr bwMode="auto">
              <a:xfrm>
                <a:off x="158" y="2886"/>
                <a:ext cx="771" cy="13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ru-RU" altLang="ru-RU" sz="1500">
                    <a:solidFill>
                      <a:srgbClr val="000000"/>
                    </a:solidFill>
                  </a:rPr>
                  <a:t>Н.И. Пирогов</a:t>
                </a:r>
              </a:p>
            </p:txBody>
          </p:sp>
        </p:grpSp>
        <p:grpSp>
          <p:nvGrpSpPr>
            <p:cNvPr id="2083" name="Group 172"/>
            <p:cNvGrpSpPr>
              <a:grpSpLocks/>
            </p:cNvGrpSpPr>
            <p:nvPr/>
          </p:nvGrpSpPr>
          <p:grpSpPr bwMode="auto">
            <a:xfrm>
              <a:off x="1248" y="2750"/>
              <a:ext cx="862" cy="1270"/>
              <a:chOff x="1247" y="3067"/>
              <a:chExt cx="817" cy="1134"/>
            </a:xfrm>
          </p:grpSpPr>
          <p:pic>
            <p:nvPicPr>
              <p:cNvPr id="2084" name="Picture 166" descr="Молчанов Н"/>
              <p:cNvPicPr preferRelativeResize="0"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" y="3067"/>
                <a:ext cx="817" cy="1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5" name="Rectangle 171"/>
              <p:cNvSpPr>
                <a:spLocks noChangeArrowheads="1"/>
              </p:cNvSpPr>
              <p:nvPr/>
            </p:nvSpPr>
            <p:spPr bwMode="auto">
              <a:xfrm>
                <a:off x="1247" y="4065"/>
                <a:ext cx="817" cy="13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ru-RU" altLang="ru-RU" sz="1600">
                    <a:solidFill>
                      <a:srgbClr val="000000"/>
                    </a:solidFill>
                  </a:rPr>
                  <a:t>Н.С. </a:t>
                </a:r>
                <a:r>
                  <a:rPr lang="ru-RU" altLang="ru-RU" sz="1500">
                    <a:solidFill>
                      <a:srgbClr val="000000"/>
                    </a:solidFill>
                  </a:rPr>
                  <a:t>Молчанов</a:t>
                </a:r>
              </a:p>
            </p:txBody>
          </p:sp>
        </p:grpSp>
        <p:grpSp>
          <p:nvGrpSpPr>
            <p:cNvPr id="2086" name="Group 178"/>
            <p:cNvGrpSpPr>
              <a:grpSpLocks/>
            </p:cNvGrpSpPr>
            <p:nvPr/>
          </p:nvGrpSpPr>
          <p:grpSpPr bwMode="auto">
            <a:xfrm>
              <a:off x="1066" y="1480"/>
              <a:ext cx="907" cy="1224"/>
              <a:chOff x="1020" y="1979"/>
              <a:chExt cx="817" cy="1043"/>
            </a:xfrm>
          </p:grpSpPr>
          <p:pic>
            <p:nvPicPr>
              <p:cNvPr id="2087" name="Picture 153" descr="Куприянов"/>
              <p:cNvPicPr preferRelativeResize="0"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1979"/>
                <a:ext cx="81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8" name="Rectangle 176"/>
              <p:cNvSpPr>
                <a:spLocks noChangeArrowheads="1"/>
              </p:cNvSpPr>
              <p:nvPr/>
            </p:nvSpPr>
            <p:spPr bwMode="auto">
              <a:xfrm>
                <a:off x="1020" y="2886"/>
                <a:ext cx="817" cy="13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ru-RU" altLang="ru-RU" sz="1500">
                    <a:solidFill>
                      <a:srgbClr val="000000"/>
                    </a:solidFill>
                  </a:rPr>
                  <a:t>П.А. Куприянов</a:t>
                </a:r>
              </a:p>
            </p:txBody>
          </p:sp>
        </p:grpSp>
        <p:grpSp>
          <p:nvGrpSpPr>
            <p:cNvPr id="2089" name="Group 198"/>
            <p:cNvGrpSpPr>
              <a:grpSpLocks/>
            </p:cNvGrpSpPr>
            <p:nvPr/>
          </p:nvGrpSpPr>
          <p:grpSpPr bwMode="auto">
            <a:xfrm>
              <a:off x="2245" y="2387"/>
              <a:ext cx="998" cy="1224"/>
              <a:chOff x="2290" y="2704"/>
              <a:chExt cx="908" cy="1089"/>
            </a:xfrm>
          </p:grpSpPr>
          <p:pic>
            <p:nvPicPr>
              <p:cNvPr id="2090" name="Picture 196" descr="Павлов1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" y="2704"/>
                <a:ext cx="901" cy="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1" name="Rectangle 197"/>
              <p:cNvSpPr>
                <a:spLocks noChangeArrowheads="1"/>
              </p:cNvSpPr>
              <p:nvPr/>
            </p:nvSpPr>
            <p:spPr bwMode="auto">
              <a:xfrm>
                <a:off x="2290" y="3657"/>
                <a:ext cx="908" cy="13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ru-RU" altLang="ru-RU" sz="1500">
                    <a:solidFill>
                      <a:srgbClr val="000000"/>
                    </a:solidFill>
                  </a:rPr>
                  <a:t>И.П.Павлов</a:t>
                </a:r>
              </a:p>
            </p:txBody>
          </p:sp>
        </p:grpSp>
        <p:grpSp>
          <p:nvGrpSpPr>
            <p:cNvPr id="2092" name="Group 44"/>
            <p:cNvGrpSpPr>
              <a:grpSpLocks/>
            </p:cNvGrpSpPr>
            <p:nvPr/>
          </p:nvGrpSpPr>
          <p:grpSpPr bwMode="auto">
            <a:xfrm>
              <a:off x="1746" y="572"/>
              <a:ext cx="951" cy="1315"/>
              <a:chOff x="1746" y="572"/>
              <a:chExt cx="951" cy="1315"/>
            </a:xfrm>
          </p:grpSpPr>
          <p:pic>
            <p:nvPicPr>
              <p:cNvPr id="2093" name="Picture 199" descr="Сеченов6"/>
              <p:cNvPicPr preferRelativeResize="0"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" y="572"/>
                <a:ext cx="894" cy="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4" name="Rectangle 200"/>
              <p:cNvSpPr>
                <a:spLocks noChangeArrowheads="1"/>
              </p:cNvSpPr>
              <p:nvPr/>
            </p:nvSpPr>
            <p:spPr bwMode="auto">
              <a:xfrm>
                <a:off x="1746" y="1716"/>
                <a:ext cx="951" cy="17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ru-RU" altLang="ru-RU" sz="1500">
                    <a:solidFill>
                      <a:srgbClr val="000000"/>
                    </a:solidFill>
                  </a:rPr>
                  <a:t>И.М.Сеченов</a:t>
                </a:r>
              </a:p>
            </p:txBody>
          </p:sp>
        </p:grpSp>
        <p:grpSp>
          <p:nvGrpSpPr>
            <p:cNvPr id="2095" name="Group 47"/>
            <p:cNvGrpSpPr>
              <a:grpSpLocks/>
            </p:cNvGrpSpPr>
            <p:nvPr/>
          </p:nvGrpSpPr>
          <p:grpSpPr bwMode="auto">
            <a:xfrm>
              <a:off x="3425" y="572"/>
              <a:ext cx="1043" cy="1404"/>
              <a:chOff x="3288" y="482"/>
              <a:chExt cx="1043" cy="1404"/>
            </a:xfrm>
          </p:grpSpPr>
          <p:pic>
            <p:nvPicPr>
              <p:cNvPr id="2096" name="Picture 190" descr="Смирнов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482"/>
                <a:ext cx="1043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7" name="Rectangle 191"/>
              <p:cNvSpPr>
                <a:spLocks noChangeArrowheads="1"/>
              </p:cNvSpPr>
              <p:nvPr/>
            </p:nvSpPr>
            <p:spPr bwMode="auto">
              <a:xfrm>
                <a:off x="3288" y="1725"/>
                <a:ext cx="1043" cy="16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ru-RU" altLang="ru-RU" sz="1500">
                    <a:solidFill>
                      <a:srgbClr val="000000"/>
                    </a:solidFill>
                  </a:rPr>
                  <a:t>Е.И. Смирнов</a:t>
                </a:r>
              </a:p>
            </p:txBody>
          </p:sp>
        </p:grpSp>
        <p:grpSp>
          <p:nvGrpSpPr>
            <p:cNvPr id="2098" name="Group 195"/>
            <p:cNvGrpSpPr>
              <a:grpSpLocks/>
            </p:cNvGrpSpPr>
            <p:nvPr/>
          </p:nvGrpSpPr>
          <p:grpSpPr bwMode="auto">
            <a:xfrm>
              <a:off x="4558" y="2659"/>
              <a:ext cx="1043" cy="1406"/>
              <a:chOff x="3334" y="2795"/>
              <a:chExt cx="861" cy="1179"/>
            </a:xfrm>
          </p:grpSpPr>
          <p:pic>
            <p:nvPicPr>
              <p:cNvPr id="2099" name="Picture 193" descr="Орбели"/>
              <p:cNvPicPr preferRelativeResize="0">
                <a:picLocks noChangeAspect="1" noChangeArrowheads="1"/>
              </p:cNvPicPr>
              <p:nvPr/>
            </p:nvPicPr>
            <p:blipFill>
              <a:blip r:embed="rId1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" y="2795"/>
                <a:ext cx="861" cy="1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0" name="Rectangle 194"/>
              <p:cNvSpPr>
                <a:spLocks noChangeArrowheads="1"/>
              </p:cNvSpPr>
              <p:nvPr/>
            </p:nvSpPr>
            <p:spPr bwMode="auto">
              <a:xfrm>
                <a:off x="3334" y="3838"/>
                <a:ext cx="861" cy="13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ru-RU" altLang="ru-RU" sz="1500">
                    <a:solidFill>
                      <a:srgbClr val="000000"/>
                    </a:solidFill>
                  </a:rPr>
                  <a:t>Л.А. Орбели</a:t>
                </a:r>
              </a:p>
            </p:txBody>
          </p:sp>
        </p:grpSp>
        <p:grpSp>
          <p:nvGrpSpPr>
            <p:cNvPr id="2101" name="Group 189"/>
            <p:cNvGrpSpPr>
              <a:grpSpLocks/>
            </p:cNvGrpSpPr>
            <p:nvPr/>
          </p:nvGrpSpPr>
          <p:grpSpPr bwMode="auto">
            <a:xfrm>
              <a:off x="4649" y="1344"/>
              <a:ext cx="952" cy="1225"/>
              <a:chOff x="4332" y="2205"/>
              <a:chExt cx="771" cy="998"/>
            </a:xfrm>
          </p:grpSpPr>
          <p:pic>
            <p:nvPicPr>
              <p:cNvPr id="2102" name="Picture 187" descr="Коротков"/>
              <p:cNvPicPr preferRelativeResize="0">
                <a:picLocks noChangeAspect="1" noChangeArrowheads="1"/>
              </p:cNvPicPr>
              <p:nvPr/>
            </p:nvPicPr>
            <p:blipFill>
              <a:blip r:embed="rId1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2205"/>
                <a:ext cx="771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3" name="Rectangle 188"/>
              <p:cNvSpPr>
                <a:spLocks noChangeArrowheads="1"/>
              </p:cNvSpPr>
              <p:nvPr/>
            </p:nvSpPr>
            <p:spPr bwMode="auto">
              <a:xfrm>
                <a:off x="4332" y="3067"/>
                <a:ext cx="771" cy="13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ru-RU" altLang="ru-RU" sz="1500">
                    <a:solidFill>
                      <a:srgbClr val="000000"/>
                    </a:solidFill>
                  </a:rPr>
                  <a:t>Ф.Г. Кротков</a:t>
                </a:r>
              </a:p>
            </p:txBody>
          </p:sp>
        </p:grpSp>
        <p:grpSp>
          <p:nvGrpSpPr>
            <p:cNvPr id="2104" name="Group 72"/>
            <p:cNvGrpSpPr>
              <a:grpSpLocks/>
            </p:cNvGrpSpPr>
            <p:nvPr/>
          </p:nvGrpSpPr>
          <p:grpSpPr bwMode="auto">
            <a:xfrm>
              <a:off x="3379" y="2659"/>
              <a:ext cx="999" cy="1406"/>
              <a:chOff x="4645" y="2750"/>
              <a:chExt cx="894" cy="1191"/>
            </a:xfrm>
          </p:grpSpPr>
          <p:pic>
            <p:nvPicPr>
              <p:cNvPr id="2105" name="Picture 184" descr="Аничков"/>
              <p:cNvPicPr preferRelativeResize="0">
                <a:picLocks noChangeAspect="1" noChangeArrowheads="1"/>
              </p:cNvPicPr>
              <p:nvPr/>
            </p:nvPicPr>
            <p:blipFill>
              <a:blip r:embed="rId15">
                <a:lum contrast="6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5" y="2750"/>
                <a:ext cx="894" cy="1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6" name="Rectangle 185"/>
              <p:cNvSpPr>
                <a:spLocks noChangeArrowheads="1"/>
              </p:cNvSpPr>
              <p:nvPr/>
            </p:nvSpPr>
            <p:spPr bwMode="auto">
              <a:xfrm>
                <a:off x="4649" y="3793"/>
                <a:ext cx="890" cy="148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ru-RU" altLang="ru-RU" sz="1500">
                    <a:solidFill>
                      <a:srgbClr val="000000"/>
                    </a:solidFill>
                  </a:rPr>
                  <a:t>Н.Н. Аничков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Научный потенциал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9221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2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9224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5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9227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C09C0226-C96C-42F3-A49B-55AC5513797C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5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142875" y="765175"/>
            <a:ext cx="5869285" cy="256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>
            <a:spAutoFit/>
          </a:bodyPr>
          <a:lstStyle>
            <a:lvl1pPr algn="ctr">
              <a:spcBef>
                <a:spcPct val="20000"/>
              </a:spcBef>
              <a:tabLst>
                <a:tab pos="5413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tabLst>
                <a:tab pos="5413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algn="ctr">
              <a:spcBef>
                <a:spcPct val="20000"/>
              </a:spcBef>
              <a:tabLst>
                <a:tab pos="541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tabLst>
                <a:tab pos="541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tabLst>
                <a:tab pos="541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tabLst>
                <a:tab pos="541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tabLst>
                <a:tab pos="541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tabLst>
                <a:tab pos="541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tabLst>
                <a:tab pos="541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ru-RU" alt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</a:t>
            </a:r>
            <a:r>
              <a:rPr lang="ru-RU" alt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altLang="ru-RU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</a:t>
            </a: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Академиков РАН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ru-RU" alt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10 </a:t>
            </a:r>
            <a:r>
              <a:rPr lang="ru-RU" altLang="ru-RU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Членов-корреспондентов РАН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ru-RU" alt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22</a:t>
            </a:r>
            <a:r>
              <a:rPr lang="ru-RU" altLang="ru-RU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	</a:t>
            </a: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Заслуженных деятеля науки РФ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ru-RU" alt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52</a:t>
            </a:r>
            <a:r>
              <a:rPr lang="ru-RU" altLang="ru-RU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	</a:t>
            </a: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Заслуженных работника высшей школы РФ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ru-RU" alt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137</a:t>
            </a:r>
            <a:r>
              <a:rPr lang="ru-RU" altLang="ru-RU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- </a:t>
            </a: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Заслуженных врачей РФ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ru-RU" alt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10</a:t>
            </a:r>
            <a:r>
              <a:rPr lang="ru-RU" altLang="ru-RU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	</a:t>
            </a: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Лауреатов Госпремии СССР и РФ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ru-RU" alt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13</a:t>
            </a:r>
            <a:r>
              <a:rPr lang="ru-RU" altLang="ru-RU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	</a:t>
            </a: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Лауреатов премии Правительства</a:t>
            </a:r>
            <a:r>
              <a:rPr lang="ru-RU" alt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РФ</a:t>
            </a:r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6119813" y="836613"/>
            <a:ext cx="3024187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108000">
            <a:spAutoFit/>
          </a:bodyPr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0738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8725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713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415</a:t>
            </a:r>
            <a:r>
              <a:rPr lang="ru-RU" altLang="ru-RU" sz="17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- </a:t>
            </a:r>
            <a:r>
              <a:rPr lang="ru-RU" altLang="ru-RU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Докторов наук</a:t>
            </a:r>
          </a:p>
          <a:p>
            <a:pPr algn="l">
              <a:spcBef>
                <a:spcPct val="0"/>
              </a:spcBef>
            </a:pPr>
            <a:r>
              <a:rPr lang="ru-RU" alt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1112</a:t>
            </a:r>
            <a:r>
              <a:rPr lang="ru-RU" altLang="ru-RU" sz="17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- </a:t>
            </a:r>
            <a:r>
              <a:rPr lang="ru-RU" altLang="ru-RU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Кандидатов наук</a:t>
            </a:r>
          </a:p>
          <a:p>
            <a:pPr algn="l">
              <a:spcBef>
                <a:spcPct val="0"/>
              </a:spcBef>
            </a:pPr>
            <a:r>
              <a:rPr lang="ru-RU" alt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230</a:t>
            </a:r>
            <a:r>
              <a:rPr lang="ru-RU" altLang="ru-RU" sz="17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- </a:t>
            </a:r>
            <a:r>
              <a:rPr lang="ru-RU" altLang="ru-RU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Профессоров</a:t>
            </a:r>
          </a:p>
          <a:p>
            <a:pPr algn="l">
              <a:spcBef>
                <a:spcPct val="0"/>
              </a:spcBef>
            </a:pPr>
            <a:r>
              <a:rPr lang="ru-RU" alt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411</a:t>
            </a:r>
            <a:r>
              <a:rPr lang="ru-RU" altLang="ru-RU" sz="17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- </a:t>
            </a:r>
            <a:r>
              <a:rPr lang="ru-RU" altLang="ru-RU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Доцентов</a:t>
            </a:r>
          </a:p>
        </p:txBody>
      </p:sp>
      <p:pic>
        <p:nvPicPr>
          <p:cNvPr id="9231" name="Picture 15" descr="Учёный совет ноябрь 2019"/>
          <p:cNvPicPr>
            <a:picLocks noChangeAspect="1" noChangeArrowheads="1"/>
          </p:cNvPicPr>
          <p:nvPr/>
        </p:nvPicPr>
        <p:blipFill>
          <a:blip r:embed="rId5" cstate="print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44331" r="3795" b="11784"/>
          <a:stretch>
            <a:fillRect/>
          </a:stretch>
        </p:blipFill>
        <p:spPr bwMode="auto">
          <a:xfrm>
            <a:off x="0" y="3325813"/>
            <a:ext cx="9144000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На защите Отечества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0245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46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0248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49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10251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CDBB6D8E-CEE6-4E64-A373-4EC472831B6F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pic>
        <p:nvPicPr>
          <p:cNvPr id="10254" name="Picture 7" descr="доп 61"/>
          <p:cNvPicPr>
            <a:picLocks noChangeAspect="1" noChangeArrowheads="1"/>
          </p:cNvPicPr>
          <p:nvPr/>
        </p:nvPicPr>
        <p:blipFill>
          <a:blip r:embed="rId5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028950"/>
            <a:ext cx="271621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0" descr="доп 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14638"/>
            <a:ext cx="274637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6" descr="4"/>
          <p:cNvPicPr>
            <a:picLocks noChangeAspect="1" noChangeArrowheads="1"/>
          </p:cNvPicPr>
          <p:nvPr/>
        </p:nvPicPr>
        <p:blipFill>
          <a:blip r:embed="rId7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811213"/>
            <a:ext cx="296703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5" descr="2000"/>
          <p:cNvPicPr>
            <a:picLocks noChangeAspect="1" noChangeArrowheads="1"/>
          </p:cNvPicPr>
          <p:nvPr/>
        </p:nvPicPr>
        <p:blipFill>
          <a:blip r:embed="rId8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673600"/>
            <a:ext cx="307657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" descr="Чечня 1995 - медрота"/>
          <p:cNvPicPr>
            <a:picLocks noChangeAspect="1" noChangeArrowheads="1"/>
          </p:cNvPicPr>
          <p:nvPr/>
        </p:nvPicPr>
        <p:blipFill>
          <a:blip r:embed="rId9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4543425"/>
            <a:ext cx="31702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" descr="C:\Users\Acer\Pictures\ПИРОГОВ картинки\2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811213"/>
            <a:ext cx="318135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2" descr="Памятник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787400"/>
            <a:ext cx="36195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Структура академии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1269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0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1272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3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11275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6B2A3316-5C55-4F4F-B4BA-0C9704E6FC97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pic>
        <p:nvPicPr>
          <p:cNvPr id="11276" name="Picture 12" descr="Вид Академия"/>
          <p:cNvPicPr>
            <a:picLocks noChangeAspect="1" noChangeArrowheads="1"/>
          </p:cNvPicPr>
          <p:nvPr/>
        </p:nvPicPr>
        <p:blipFill>
          <a:blip r:embed="rId5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107950" y="981075"/>
            <a:ext cx="8856663" cy="4968875"/>
            <a:chOff x="68" y="618"/>
            <a:chExt cx="5579" cy="3130"/>
          </a:xfrm>
        </p:grpSpPr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13" y="1438"/>
              <a:ext cx="1698" cy="40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600" b="1"/>
                <a:t>8</a:t>
              </a:r>
              <a:r>
                <a:rPr lang="ru-RU" altLang="ru-RU" sz="3600"/>
                <a:t> </a:t>
              </a:r>
              <a:r>
                <a:rPr lang="ru-RU" altLang="ru-RU" sz="2800"/>
                <a:t>факультетов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113" y="2255"/>
              <a:ext cx="1497" cy="40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600" b="1"/>
                <a:t>66</a:t>
              </a:r>
              <a:r>
                <a:rPr lang="ru-RU" altLang="ru-RU" sz="3600"/>
                <a:t> </a:t>
              </a:r>
              <a:r>
                <a:rPr lang="ru-RU" altLang="ru-RU" sz="2800"/>
                <a:t>кафедр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113" y="3117"/>
              <a:ext cx="1225" cy="40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600" b="1"/>
                <a:t>30</a:t>
              </a:r>
              <a:r>
                <a:rPr lang="ru-RU" altLang="ru-RU" sz="2800"/>
                <a:t> клиник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4150" y="845"/>
              <a:ext cx="1497" cy="634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3600" b="1"/>
                <a:t>1</a:t>
              </a:r>
              <a:r>
                <a:rPr lang="ru-RU" altLang="ru-RU" sz="2800" b="1"/>
                <a:t> </a:t>
              </a:r>
              <a:r>
                <a:rPr lang="ru-RU" altLang="ru-RU" sz="2800"/>
                <a:t>филиал </a:t>
              </a:r>
              <a:r>
                <a:rPr lang="ru-RU" altLang="ru-RU" sz="2400"/>
                <a:t>(</a:t>
              </a:r>
              <a:r>
                <a:rPr lang="ru-RU" altLang="ru-RU" sz="2400" i="1"/>
                <a:t>Москва</a:t>
              </a:r>
              <a:r>
                <a:rPr lang="ru-RU" altLang="ru-RU" sz="2400"/>
                <a:t>)</a:t>
              </a:r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68" y="618"/>
              <a:ext cx="2222" cy="557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800" b="1"/>
                <a:t>Основная база</a:t>
              </a:r>
              <a:r>
                <a:rPr lang="ru-RU" altLang="ru-RU" sz="2800"/>
                <a:t> </a:t>
              </a:r>
              <a:r>
                <a:rPr lang="ru-RU" altLang="ru-RU" sz="2400"/>
                <a:t>(</a:t>
              </a:r>
              <a:r>
                <a:rPr lang="ru-RU" altLang="ru-RU" sz="2400" i="1"/>
                <a:t>Санкт-Петербург</a:t>
              </a:r>
              <a:r>
                <a:rPr lang="ru-RU" altLang="ru-RU" sz="2400"/>
                <a:t>)</a:t>
              </a: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4105" y="1797"/>
              <a:ext cx="1497" cy="40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3600" b="1"/>
                <a:t>1</a:t>
              </a:r>
              <a:r>
                <a:rPr lang="ru-RU" altLang="ru-RU" sz="3600"/>
                <a:t> </a:t>
              </a:r>
              <a:r>
                <a:rPr lang="ru-RU" altLang="ru-RU" sz="2800"/>
                <a:t>факультет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3969" y="2478"/>
              <a:ext cx="1587" cy="59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2800"/>
                <a:t>Медицинский колледж</a:t>
              </a:r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4377" y="3344"/>
              <a:ext cx="1179" cy="40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3600" b="1"/>
                <a:t>8</a:t>
              </a:r>
              <a:r>
                <a:rPr lang="ru-RU" altLang="ru-RU" sz="3600"/>
                <a:t> </a:t>
              </a:r>
              <a:r>
                <a:rPr lang="ru-RU" altLang="ru-RU" sz="2800"/>
                <a:t>кафедр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Подготовка специалистов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2292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2293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294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95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2296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297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12299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F08E5631-BAE1-40D0-B887-7F3715C0ACB7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1268413"/>
            <a:ext cx="9144000" cy="2016125"/>
          </a:xfrm>
          <a:prstGeom prst="rect">
            <a:avLst/>
          </a:prstGeom>
          <a:solidFill>
            <a:srgbClr val="33996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pic>
        <p:nvPicPr>
          <p:cNvPr id="12301" name="Picture 13" descr="4 фак"/>
          <p:cNvPicPr>
            <a:picLocks noChangeAspect="1" noChangeArrowheads="1"/>
          </p:cNvPicPr>
          <p:nvPr/>
        </p:nvPicPr>
        <p:blipFill>
          <a:blip r:embed="rId5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365625"/>
            <a:ext cx="2982912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3 фак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65625"/>
            <a:ext cx="3130550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2 фак"/>
          <p:cNvPicPr>
            <a:picLocks noChangeAspect="1" noChangeArrowheads="1"/>
          </p:cNvPicPr>
          <p:nvPr/>
        </p:nvPicPr>
        <p:blipFill>
          <a:blip r:embed="rId7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76563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0" y="3319463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u="sng">
                <a:solidFill>
                  <a:srgbClr val="006600"/>
                </a:solidFill>
                <a:latin typeface="Times New Roman" panose="02020603050405020304" pitchFamily="18" charset="0"/>
              </a:rPr>
              <a:t>факультеты подготовки врачей: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156325" y="3933825"/>
            <a:ext cx="287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Times New Roman" panose="02020603050405020304" pitchFamily="18" charset="0"/>
              </a:rPr>
              <a:t>для Военно-Морского Флота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0" y="87153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u="sng">
                <a:solidFill>
                  <a:srgbClr val="006600"/>
                </a:solidFill>
                <a:latin typeface="Times New Roman" panose="02020603050405020304" pitchFamily="18" charset="0"/>
              </a:rPr>
              <a:t>факультет среднего профессионального образования: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0" y="3789363"/>
            <a:ext cx="2987675" cy="2808287"/>
          </a:xfrm>
          <a:prstGeom prst="rect">
            <a:avLst/>
          </a:prstGeom>
          <a:solidFill>
            <a:srgbClr val="FF0000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400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2987675" y="3789363"/>
            <a:ext cx="3168650" cy="2808287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6156325" y="3789363"/>
            <a:ext cx="2987675" cy="2808287"/>
          </a:xfrm>
          <a:prstGeom prst="rect">
            <a:avLst/>
          </a:prstGeom>
          <a:solidFill>
            <a:srgbClr val="96969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755650" y="1268413"/>
            <a:ext cx="7704138" cy="2016125"/>
            <a:chOff x="476" y="709"/>
            <a:chExt cx="4853" cy="1270"/>
          </a:xfrm>
        </p:grpSpPr>
        <p:grpSp>
          <p:nvGrpSpPr>
            <p:cNvPr id="12313" name="Group 25"/>
            <p:cNvGrpSpPr>
              <a:grpSpLocks/>
            </p:cNvGrpSpPr>
            <p:nvPr/>
          </p:nvGrpSpPr>
          <p:grpSpPr bwMode="auto">
            <a:xfrm>
              <a:off x="658" y="935"/>
              <a:ext cx="2184" cy="1019"/>
              <a:chOff x="1519" y="890"/>
              <a:chExt cx="2184" cy="1019"/>
            </a:xfrm>
          </p:grpSpPr>
          <p:pic>
            <p:nvPicPr>
              <p:cNvPr id="12314" name="Picture 26" descr="1-Вынос раненого"/>
              <p:cNvPicPr>
                <a:picLocks noChangeAspect="1" noChangeArrowheads="1"/>
              </p:cNvPicPr>
              <p:nvPr/>
            </p:nvPicPr>
            <p:blipFill>
              <a:blip r:embed="rId8">
                <a:lum bright="-12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" y="890"/>
                <a:ext cx="914" cy="669"/>
              </a:xfrm>
              <a:prstGeom prst="rect">
                <a:avLst/>
              </a:prstGeom>
              <a:noFill/>
              <a:ln w="50800" algn="ctr">
                <a:solidFill>
                  <a:srgbClr val="66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2315" name="Picture 27" descr="1-Санитар"/>
              <p:cNvPicPr>
                <a:picLocks noChangeAspect="1" noChangeArrowheads="1"/>
              </p:cNvPicPr>
              <p:nvPr/>
            </p:nvPicPr>
            <p:blipFill>
              <a:blip r:embed="rId9">
                <a:lum contras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" y="890"/>
                <a:ext cx="952" cy="667"/>
              </a:xfrm>
              <a:prstGeom prst="rect">
                <a:avLst/>
              </a:prstGeom>
              <a:noFill/>
              <a:ln w="50800" algn="ctr">
                <a:solidFill>
                  <a:srgbClr val="66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2316" name="Picture 28" descr="1-МОСН"/>
              <p:cNvPicPr>
                <a:picLocks noChangeAspect="1" noChangeArrowheads="1"/>
              </p:cNvPicPr>
              <p:nvPr/>
            </p:nvPicPr>
            <p:blipFill>
              <a:blip r:embed="rId10">
                <a:lum bright="6000" contras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2" y="1434"/>
                <a:ext cx="1230" cy="323"/>
              </a:xfrm>
              <a:prstGeom prst="rect">
                <a:avLst/>
              </a:prstGeom>
              <a:noFill/>
              <a:ln w="50800" algn="ctr">
                <a:solidFill>
                  <a:srgbClr val="66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2317" name="Picture 29" descr="1-МОСН5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71"/>
              <a:stretch>
                <a:fillRect/>
              </a:stretch>
            </p:blipFill>
            <p:spPr bwMode="auto">
              <a:xfrm>
                <a:off x="2653" y="1706"/>
                <a:ext cx="499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2318" name="Picture 30" descr="1-МОСН4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4" t="13654" b="8977"/>
              <a:stretch>
                <a:fillRect/>
              </a:stretch>
            </p:blipFill>
            <p:spPr bwMode="auto">
              <a:xfrm>
                <a:off x="1700" y="1706"/>
                <a:ext cx="461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3016" y="1253"/>
              <a:ext cx="408" cy="1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RU" b="1">
                  <a:solidFill>
                    <a:srgbClr val="D62900"/>
                  </a:solidFill>
                </a:rPr>
                <a:t>+</a:t>
              </a:r>
            </a:p>
          </p:txBody>
        </p: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476" y="709"/>
              <a:ext cx="4853" cy="1270"/>
            </a:xfrm>
            <a:prstGeom prst="rect">
              <a:avLst/>
            </a:prstGeom>
            <a:solidFill>
              <a:srgbClr val="339966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21" name="Picture 33" descr="СПО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935"/>
              <a:ext cx="1224" cy="981"/>
            </a:xfrm>
            <a:prstGeom prst="rect">
              <a:avLst/>
            </a:prstGeom>
            <a:noFill/>
            <a:ln w="38100">
              <a:solidFill>
                <a:srgbClr val="ED990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2926" y="754"/>
              <a:ext cx="2358" cy="226"/>
            </a:xfrm>
            <a:prstGeom prst="rect">
              <a:avLst/>
            </a:prstGeom>
            <a:solidFill>
              <a:srgbClr val="CCFFCC"/>
            </a:solidFill>
            <a:ln w="50800" algn="ctr">
              <a:solidFill>
                <a:srgbClr val="ED990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itannic Bold" panose="020B0903060703020204" pitchFamily="34" charset="0"/>
                </a:rPr>
                <a:t>подготовк</a:t>
              </a: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itannic Bold" panose="020B0903060703020204" pitchFamily="34" charset="0"/>
                </a:rPr>
                <a:t> гражданских специалисто</a:t>
              </a: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</a:t>
              </a: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itannic Bold" panose="020B0903060703020204" pitchFamily="34" charset="0"/>
                </a:rPr>
                <a:t> </a:t>
              </a:r>
              <a:r>
                <a:rPr lang="ru-RU" altLang="ru-RU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ru-RU" altLang="ru-RU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endParaRPr lang="ru-RU" altLang="ru-RU" sz="1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521" y="754"/>
              <a:ext cx="2359" cy="226"/>
            </a:xfrm>
            <a:prstGeom prst="rect">
              <a:avLst/>
            </a:prstGeom>
            <a:solidFill>
              <a:srgbClr val="CCFFCC"/>
            </a:solidFill>
            <a:ln w="50800" algn="ctr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itannic Bold" panose="020B0903060703020204" pitchFamily="34" charset="0"/>
                </a:rPr>
                <a:t>подготовк</a:t>
              </a: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itannic Bold" panose="020B0903060703020204" pitchFamily="34" charset="0"/>
                </a:rPr>
                <a:t> </a:t>
              </a: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военных</a:t>
              </a: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itannic Bold" panose="020B0903060703020204" pitchFamily="34" charset="0"/>
                </a:rPr>
                <a:t> специалисто</a:t>
              </a: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</a:t>
              </a:r>
              <a:r>
                <a:rPr lang="ru-RU" altLang="ru-RU" sz="1400">
                  <a:solidFill>
                    <a:srgbClr val="D62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itannic Bold" panose="020B0903060703020204" pitchFamily="34" charset="0"/>
                </a:rPr>
                <a:t> </a:t>
              </a:r>
              <a:r>
                <a:rPr lang="ru-RU" altLang="ru-RU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ru-RU" altLang="ru-RU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endParaRPr lang="ru-RU" altLang="ru-RU" sz="1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0" y="3848100"/>
            <a:ext cx="2987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D62900"/>
                </a:solidFill>
                <a:latin typeface="Times New Roman" panose="02020603050405020304" pitchFamily="18" charset="0"/>
              </a:rPr>
              <a:t>для Ракетных, Сухопутных</a:t>
            </a:r>
          </a:p>
          <a:p>
            <a:pPr algn="ctr"/>
            <a:r>
              <a:rPr lang="ru-RU" altLang="ru-RU" sz="1400" b="1">
                <a:solidFill>
                  <a:srgbClr val="D62900"/>
                </a:solidFill>
                <a:latin typeface="Times New Roman" panose="02020603050405020304" pitchFamily="18" charset="0"/>
              </a:rPr>
              <a:t>и Воздушно-десантных войск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059113" y="3848100"/>
            <a:ext cx="2987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chemeClr val="hlink"/>
                </a:solidFill>
                <a:latin typeface="Times New Roman" panose="02020603050405020304" pitchFamily="18" charset="0"/>
              </a:rPr>
              <a:t>для Воздушно-</a:t>
            </a:r>
          </a:p>
          <a:p>
            <a:pPr algn="ctr"/>
            <a:r>
              <a:rPr lang="ru-RU" altLang="ru-RU" sz="1400" b="1">
                <a:solidFill>
                  <a:schemeClr val="hlink"/>
                </a:solidFill>
                <a:latin typeface="Times New Roman" panose="02020603050405020304" pitchFamily="18" charset="0"/>
              </a:rPr>
              <a:t>космических сил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FFFF00"/>
                </a:solidFill>
              </a:rPr>
              <a:t>Подготовка специалистов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3316" name="Group 4"/>
            <p:cNvGrpSpPr>
              <a:grpSpLocks/>
            </p:cNvGrpSpPr>
            <p:nvPr/>
          </p:nvGrpSpPr>
          <p:grpSpPr bwMode="auto"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3317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>
                <a:off x="0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18" name="Picture 10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" y="0"/>
                <a:ext cx="703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3320" name="Picture 9"/>
              <p:cNvPicPr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1" b="5000"/>
              <a:stretch>
                <a:fillRect/>
              </a:stretch>
            </p:blipFill>
            <p:spPr bwMode="auto"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21" name="Picture 9" descr="Эмблема-ВМедА-син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" y="0"/>
                <a:ext cx="397" cy="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2800">
              <a:solidFill>
                <a:srgbClr val="FFFF00"/>
              </a:solidFill>
            </a:endParaRPr>
          </a:p>
        </p:txBody>
      </p:sp>
      <p:sp>
        <p:nvSpPr>
          <p:cNvPr id="13323" name="Номер слайда 4"/>
          <p:cNvSpPr txBox="1">
            <a:spLocks noGrp="1"/>
          </p:cNvSpPr>
          <p:nvPr/>
        </p:nvSpPr>
        <p:spPr bwMode="auto">
          <a:xfrm>
            <a:off x="7596188" y="659923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rgbClr val="FFFF00"/>
                </a:solidFill>
              </a:rPr>
              <a:t>Слайд №</a:t>
            </a:r>
            <a:fld id="{ED679F19-9B28-40F3-85AD-8253455A0087}" type="slidenum">
              <a:rPr lang="ru-RU" altLang="ru-RU" sz="16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 sz="1600">
              <a:solidFill>
                <a:srgbClr val="FFFF00"/>
              </a:solidFill>
            </a:endParaRPr>
          </a:p>
        </p:txBody>
      </p:sp>
      <p:pic>
        <p:nvPicPr>
          <p:cNvPr id="13324" name="Picture 12" descr="МИР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8921">
            <a:off x="250825" y="4508500"/>
            <a:ext cx="2871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3" name="Group 31"/>
          <p:cNvGrpSpPr>
            <a:grpSpLocks/>
          </p:cNvGrpSpPr>
          <p:nvPr/>
        </p:nvGrpSpPr>
        <p:grpSpPr bwMode="auto">
          <a:xfrm>
            <a:off x="3033713" y="3895725"/>
            <a:ext cx="5845175" cy="2554288"/>
            <a:chOff x="1911" y="2454"/>
            <a:chExt cx="3682" cy="1609"/>
          </a:xfrm>
        </p:grpSpPr>
        <p:pic>
          <p:nvPicPr>
            <p:cNvPr id="13326" name="Picture 14" descr="5 фак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478"/>
              <a:ext cx="3654" cy="1585"/>
            </a:xfrm>
            <a:prstGeom prst="rect">
              <a:avLst/>
            </a:prstGeom>
            <a:noFill/>
            <a:ln w="44450" algn="ctr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3342" name="Group 30"/>
            <p:cNvGrpSpPr>
              <a:grpSpLocks/>
            </p:cNvGrpSpPr>
            <p:nvPr/>
          </p:nvGrpSpPr>
          <p:grpSpPr bwMode="auto">
            <a:xfrm>
              <a:off x="1911" y="2454"/>
              <a:ext cx="3682" cy="181"/>
              <a:chOff x="1791" y="2478"/>
              <a:chExt cx="3674" cy="181"/>
            </a:xfrm>
          </p:grpSpPr>
          <p:grpSp>
            <p:nvGrpSpPr>
              <p:cNvPr id="13328" name="Group 16"/>
              <p:cNvGrpSpPr>
                <a:grpSpLocks/>
              </p:cNvGrpSpPr>
              <p:nvPr/>
            </p:nvGrpSpPr>
            <p:grpSpPr bwMode="auto">
              <a:xfrm>
                <a:off x="1791" y="2478"/>
                <a:ext cx="3674" cy="181"/>
                <a:chOff x="203" y="118"/>
                <a:chExt cx="5408" cy="237"/>
              </a:xfrm>
            </p:grpSpPr>
            <p:sp>
              <p:nvSpPr>
                <p:cNvPr id="13329" name="Rectangle 17"/>
                <p:cNvSpPr>
                  <a:spLocks noChangeArrowheads="1"/>
                </p:cNvSpPr>
                <p:nvPr/>
              </p:nvSpPr>
              <p:spPr bwMode="auto">
                <a:xfrm>
                  <a:off x="203" y="118"/>
                  <a:ext cx="5408" cy="237"/>
                </a:xfrm>
                <a:prstGeom prst="rect">
                  <a:avLst/>
                </a:prstGeom>
                <a:solidFill>
                  <a:srgbClr val="FFFF00"/>
                </a:solidFill>
                <a:ln w="50800" algn="ctr">
                  <a:solidFill>
                    <a:srgbClr val="6699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lIns="36576" tIns="36576" rIns="36576" bIns="36576"/>
                <a:lstStyle/>
                <a:p>
                  <a:endParaRPr lang="ru-RU"/>
                </a:p>
              </p:txBody>
            </p:sp>
            <p:sp>
              <p:nvSpPr>
                <p:cNvPr id="13330" name="Rectangle 18"/>
                <p:cNvSpPr>
                  <a:spLocks noChangeArrowheads="1"/>
                </p:cNvSpPr>
                <p:nvPr/>
              </p:nvSpPr>
              <p:spPr bwMode="auto">
                <a:xfrm>
                  <a:off x="203" y="118"/>
                  <a:ext cx="5408" cy="237"/>
                </a:xfrm>
                <a:prstGeom prst="rect">
                  <a:avLst/>
                </a:prstGeom>
                <a:solidFill>
                  <a:srgbClr val="FFFF00"/>
                </a:solidFill>
                <a:ln w="50800" algn="ctr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lIns="36576" tIns="36576" rIns="36576" bIns="36576"/>
                <a:lstStyle/>
                <a:p>
                  <a:endParaRPr lang="ru-RU"/>
                </a:p>
              </p:txBody>
            </p:sp>
          </p:grpSp>
          <p:sp>
            <p:nvSpPr>
              <p:cNvPr id="13331" name="Rectangle 19"/>
              <p:cNvSpPr>
                <a:spLocks noChangeArrowheads="1"/>
              </p:cNvSpPr>
              <p:nvPr/>
            </p:nvSpPr>
            <p:spPr bwMode="auto">
              <a:xfrm>
                <a:off x="1797" y="2493"/>
                <a:ext cx="3615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algn="ctr"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sz="1400">
                    <a:solidFill>
                      <a:srgbClr val="A50021"/>
                    </a:solidFill>
                  </a:rPr>
                  <a:t>факультет (специальный)</a:t>
                </a:r>
              </a:p>
            </p:txBody>
          </p:sp>
        </p:grpSp>
      </p:grp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107950" y="908050"/>
            <a:ext cx="7056438" cy="2808288"/>
            <a:chOff x="113" y="527"/>
            <a:chExt cx="4445" cy="1769"/>
          </a:xfrm>
        </p:grpSpPr>
        <p:grpSp>
          <p:nvGrpSpPr>
            <p:cNvPr id="13333" name="Group 21"/>
            <p:cNvGrpSpPr>
              <a:grpSpLocks/>
            </p:cNvGrpSpPr>
            <p:nvPr/>
          </p:nvGrpSpPr>
          <p:grpSpPr bwMode="auto">
            <a:xfrm>
              <a:off x="113" y="527"/>
              <a:ext cx="4445" cy="374"/>
              <a:chOff x="204" y="164"/>
              <a:chExt cx="5398" cy="454"/>
            </a:xfrm>
          </p:grpSpPr>
          <p:grpSp>
            <p:nvGrpSpPr>
              <p:cNvPr id="13334" name="Group 22"/>
              <p:cNvGrpSpPr>
                <a:grpSpLocks/>
              </p:cNvGrpSpPr>
              <p:nvPr/>
            </p:nvGrpSpPr>
            <p:grpSpPr bwMode="auto">
              <a:xfrm>
                <a:off x="204" y="164"/>
                <a:ext cx="5398" cy="454"/>
                <a:chOff x="203" y="118"/>
                <a:chExt cx="5408" cy="237"/>
              </a:xfrm>
            </p:grpSpPr>
            <p:sp>
              <p:nvSpPr>
                <p:cNvPr id="13335" name="Rectangle 23"/>
                <p:cNvSpPr>
                  <a:spLocks noChangeArrowheads="1"/>
                </p:cNvSpPr>
                <p:nvPr/>
              </p:nvSpPr>
              <p:spPr bwMode="auto">
                <a:xfrm>
                  <a:off x="203" y="118"/>
                  <a:ext cx="5408" cy="237"/>
                </a:xfrm>
                <a:prstGeom prst="rect">
                  <a:avLst/>
                </a:prstGeom>
                <a:solidFill>
                  <a:srgbClr val="FFFF00"/>
                </a:solidFill>
                <a:ln w="50800" algn="ctr">
                  <a:solidFill>
                    <a:srgbClr val="6699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lIns="36576" tIns="36576" rIns="36576" bIns="36576"/>
                <a:lstStyle/>
                <a:p>
                  <a:endParaRPr lang="ru-RU"/>
                </a:p>
              </p:txBody>
            </p:sp>
            <p:sp>
              <p:nvSpPr>
                <p:cNvPr id="13336" name="Rectangle 24"/>
                <p:cNvSpPr>
                  <a:spLocks noChangeArrowheads="1"/>
                </p:cNvSpPr>
                <p:nvPr/>
              </p:nvSpPr>
              <p:spPr bwMode="auto">
                <a:xfrm>
                  <a:off x="203" y="118"/>
                  <a:ext cx="5408" cy="237"/>
                </a:xfrm>
                <a:prstGeom prst="rect">
                  <a:avLst/>
                </a:prstGeom>
                <a:solidFill>
                  <a:srgbClr val="FFFF00"/>
                </a:solidFill>
                <a:ln w="50800" algn="ctr">
                  <a:solidFill>
                    <a:srgbClr val="99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lIns="36576" tIns="36576" rIns="36576" bIns="36576"/>
                <a:lstStyle/>
                <a:p>
                  <a:endParaRPr lang="ru-RU"/>
                </a:p>
              </p:txBody>
            </p:sp>
          </p:grpSp>
          <p:sp>
            <p:nvSpPr>
              <p:cNvPr id="13337" name="Rectangle 25"/>
              <p:cNvSpPr>
                <a:spLocks noChangeArrowheads="1"/>
              </p:cNvSpPr>
              <p:nvPr/>
            </p:nvSpPr>
            <p:spPr bwMode="auto">
              <a:xfrm>
                <a:off x="204" y="210"/>
                <a:ext cx="5398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marL="180975" algn="ctr"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80975" algn="ctr"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80975" algn="ctr"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80975" algn="ctr"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80975" algn="ctr"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638175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1095375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552575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2009775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sz="1400">
                    <a:solidFill>
                      <a:srgbClr val="A50021"/>
                    </a:solidFill>
                  </a:rPr>
                  <a:t>подготовки и усовершенствования гражданских медицинских</a:t>
                </a:r>
                <a:br>
                  <a:rPr lang="ru-RU" altLang="ru-RU" sz="1400">
                    <a:solidFill>
                      <a:srgbClr val="A50021"/>
                    </a:solidFill>
                  </a:rPr>
                </a:br>
                <a:r>
                  <a:rPr lang="ru-RU" altLang="ru-RU" sz="1400">
                    <a:solidFill>
                      <a:srgbClr val="A50021"/>
                    </a:solidFill>
                  </a:rPr>
                  <a:t>(фармацевтических) специалистов</a:t>
                </a:r>
              </a:p>
            </p:txBody>
          </p:sp>
        </p:grpSp>
        <p:pic>
          <p:nvPicPr>
            <p:cNvPr id="13338" name="Picture 26" descr="7ф"/>
            <p:cNvPicPr>
              <a:picLocks noChangeAspect="1" noChangeArrowheads="1"/>
            </p:cNvPicPr>
            <p:nvPr/>
          </p:nvPicPr>
          <p:blipFill>
            <a:blip r:embed="rId7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917"/>
              <a:ext cx="4411" cy="1359"/>
            </a:xfrm>
            <a:prstGeom prst="rect">
              <a:avLst/>
            </a:prstGeom>
            <a:noFill/>
            <a:ln w="50800">
              <a:solidFill>
                <a:srgbClr val="99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557" y="825"/>
              <a:ext cx="1801" cy="133"/>
            </a:xfrm>
            <a:prstGeom prst="rect">
              <a:avLst/>
            </a:prstGeom>
            <a:solidFill>
              <a:srgbClr val="CC99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altLang="ru-RU" sz="1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(обучение на платной основе)</a:t>
              </a:r>
            </a:p>
          </p:txBody>
        </p:sp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>
              <a:off x="1473" y="2069"/>
              <a:ext cx="3085" cy="227"/>
            </a:xfrm>
            <a:prstGeom prst="rect">
              <a:avLst/>
            </a:prstGeom>
            <a:gradFill rotWithShape="1">
              <a:gsLst>
                <a:gs pos="0">
                  <a:srgbClr val="9999FF">
                    <a:alpha val="50000"/>
                  </a:srgbClr>
                </a:gs>
                <a:gs pos="50000">
                  <a:srgbClr val="FFFFFF"/>
                </a:gs>
                <a:gs pos="100000">
                  <a:srgbClr val="9999FF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ru-RU" altLang="ru-RU" sz="12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Образован в 1999 году. </a:t>
              </a:r>
              <a:r>
                <a:rPr lang="ru-RU" altLang="ru-RU" sz="12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sz="12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Ежегодный набор - более</a:t>
              </a:r>
              <a:r>
                <a:rPr lang="ru-RU" altLang="ru-RU" sz="12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sz="1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200</a:t>
              </a:r>
              <a:r>
                <a:rPr lang="ru-RU" altLang="ru-RU" sz="12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sz="12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человек.</a:t>
              </a:r>
            </a:p>
          </p:txBody>
        </p:sp>
      </p:grpSp>
      <p:pic>
        <p:nvPicPr>
          <p:cNvPr id="13341" name="Picture 29" descr="Россия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09">
            <a:off x="7235825" y="1484313"/>
            <a:ext cx="17287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369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Britannic Bold</vt:lpstr>
      <vt:lpstr>Times New Roman</vt:lpstr>
      <vt:lpstr>Verdana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15</cp:revision>
  <cp:lastPrinted>2019-11-28T13:49:03Z</cp:lastPrinted>
  <dcterms:created xsi:type="dcterms:W3CDTF">2019-11-25T13:03:11Z</dcterms:created>
  <dcterms:modified xsi:type="dcterms:W3CDTF">2020-06-26T13:57:47Z</dcterms:modified>
</cp:coreProperties>
</file>