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3"/>
    <p:sldId id="258" r:id="rId4"/>
    <p:sldId id="259" r:id="rId5"/>
    <p:sldId id="262" r:id="rId6"/>
    <p:sldId id="264" r:id="rId7"/>
    <p:sldId id="265" r:id="rId8"/>
    <p:sldId id="273" r:id="rId9"/>
    <p:sldId id="266" r:id="rId10"/>
    <p:sldId id="268" r:id="rId11"/>
    <p:sldId id="269" r:id="rId12"/>
  </p:sldIdLst>
  <p:sldSz cx="9144000" cy="6858000" type="screen4x3"/>
  <p:notesSz cx="9931400" cy="6794500"/>
  <p:defaultTextStyle>
    <a:defPPr>
      <a:defRPr lang="ru-RU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2200"/>
    <a:srgbClr val="003399"/>
    <a:srgbClr val="FF3300"/>
    <a:srgbClr val="054285"/>
    <a:srgbClr val="04366C"/>
    <a:srgbClr val="004600"/>
    <a:srgbClr val="064890"/>
    <a:srgbClr val="097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114" d="100"/>
          <a:sy n="114" d="100"/>
        </p:scale>
        <p:origin x="152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6100" y="0"/>
            <a:ext cx="4303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3188"/>
            <a:ext cx="4303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6100" y="6453188"/>
            <a:ext cx="4303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2629A9-EC7F-411E-94DF-3903D563091E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80604020202020204" pitchFamily="34" charset="0"/>
                <a:ea typeface="+mn-ea"/>
                <a:cs typeface="Arial" panose="02080604020202020204" pitchFamily="34" charset="0"/>
              </a:rPr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6100" y="0"/>
            <a:ext cx="4303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267075" y="509588"/>
            <a:ext cx="3397250" cy="254793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27388"/>
            <a:ext cx="794385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ru-RU" altLang="ru-RU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3188"/>
            <a:ext cx="4303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6100" y="6453188"/>
            <a:ext cx="4303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E43018-E9AE-45FC-8427-9F57460E978E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80604020202020204" pitchFamily="34" charset="0"/>
                <a:ea typeface="+mn-ea"/>
                <a:cs typeface="Arial" panose="02080604020202020204" pitchFamily="34" charset="0"/>
              </a:rPr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80604020202020204" pitchFamily="34" charset="0"/>
        <a:ea typeface="+mn-ea"/>
        <a:cs typeface="Arial" panose="0208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80604020202020204" pitchFamily="34" charset="0"/>
        <a:ea typeface="+mn-ea"/>
        <a:cs typeface="Arial" panose="0208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80604020202020204" pitchFamily="34" charset="0"/>
        <a:ea typeface="+mn-ea"/>
        <a:cs typeface="Arial" panose="0208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80604020202020204" pitchFamily="34" charset="0"/>
        <a:ea typeface="+mn-ea"/>
        <a:cs typeface="Arial" panose="0208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80604020202020204" pitchFamily="34" charset="0"/>
        <a:ea typeface="+mn-ea"/>
        <a:cs typeface="Arial" panose="0208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1E36B7-7E7D-437D-8F48-C396BA92A0EB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80604020202020204" pitchFamily="34" charset="0"/>
                <a:ea typeface="+mn-ea"/>
                <a:cs typeface="Arial" panose="0208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1E36B7-7E7D-437D-8F48-C396BA92A0EB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80604020202020204" pitchFamily="34" charset="0"/>
                <a:ea typeface="+mn-ea"/>
                <a:cs typeface="Arial" panose="0208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1E36B7-7E7D-437D-8F48-C396BA92A0EB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80604020202020204" pitchFamily="34" charset="0"/>
                <a:ea typeface="+mn-ea"/>
                <a:cs typeface="Arial" panose="0208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1E36B7-7E7D-437D-8F48-C396BA92A0EB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80604020202020204" pitchFamily="34" charset="0"/>
                <a:ea typeface="+mn-ea"/>
                <a:cs typeface="Arial" panose="0208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1E36B7-7E7D-437D-8F48-C396BA92A0EB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80604020202020204" pitchFamily="34" charset="0"/>
                <a:ea typeface="+mn-ea"/>
                <a:cs typeface="Arial" panose="0208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1E36B7-7E7D-437D-8F48-C396BA92A0EB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80604020202020204" pitchFamily="34" charset="0"/>
                <a:ea typeface="+mn-ea"/>
                <a:cs typeface="Arial" panose="0208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1E36B7-7E7D-437D-8F48-C396BA92A0EB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80604020202020204" pitchFamily="34" charset="0"/>
                <a:ea typeface="+mn-ea"/>
                <a:cs typeface="Arial" panose="0208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1E36B7-7E7D-437D-8F48-C396BA92A0EB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80604020202020204" pitchFamily="34" charset="0"/>
                <a:ea typeface="+mn-ea"/>
                <a:cs typeface="Arial" panose="0208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1E36B7-7E7D-437D-8F48-C396BA92A0EB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80604020202020204" pitchFamily="34" charset="0"/>
                <a:ea typeface="+mn-ea"/>
                <a:cs typeface="Arial" panose="0208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1E36B7-7E7D-437D-8F48-C396BA92A0EB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80604020202020204" pitchFamily="34" charset="0"/>
                <a:ea typeface="+mn-ea"/>
                <a:cs typeface="Arial" panose="0208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1E36B7-7E7D-437D-8F48-C396BA92A0EB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80604020202020204" pitchFamily="34" charset="0"/>
                <a:ea typeface="+mn-ea"/>
                <a:cs typeface="Arial" panose="0208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1E36B7-7E7D-437D-8F48-C396BA92A0EB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80604020202020204" pitchFamily="34" charset="0"/>
                <a:ea typeface="+mn-ea"/>
                <a:cs typeface="Arial" panose="0208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ru-RU" dirty="0"/>
              <a:t>Образец заголовка</a:t>
            </a:r>
            <a:endParaRPr lang="ru-RU" altLang="ru-RU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ru-RU" altLang="ru-RU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1E36B7-7E7D-437D-8F48-C396BA92A0EB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80604020202020204" pitchFamily="34" charset="0"/>
                <a:ea typeface="+mn-ea"/>
                <a:cs typeface="Arial" panose="0208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+mn-ea"/>
              <a:cs typeface="Arial" panose="0208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80604020202020204" pitchFamily="34" charset="0"/>
          <a:cs typeface="Arial" panose="0208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80604020202020204" pitchFamily="34" charset="0"/>
          <a:cs typeface="Arial" panose="0208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80604020202020204" pitchFamily="34" charset="0"/>
          <a:cs typeface="Arial" panose="0208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80604020202020204" pitchFamily="34" charset="0"/>
          <a:cs typeface="Arial" panose="0208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80604020202020204" pitchFamily="34" charset="0"/>
          <a:cs typeface="Arial" panose="0208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80604020202020204" pitchFamily="34" charset="0"/>
          <a:cs typeface="Arial" panose="0208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80604020202020204" pitchFamily="34" charset="0"/>
          <a:cs typeface="Arial" panose="0208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80604020202020204" pitchFamily="34" charset="0"/>
          <a:cs typeface="Arial" panose="0208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2.jpeg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7.emf"/><Relationship Id="rId6" Type="http://schemas.openxmlformats.org/officeDocument/2006/relationships/image" Target="../media/image16.emf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2.jpeg"/><Relationship Id="rId7" Type="http://schemas.openxmlformats.org/officeDocument/2006/relationships/image" Target="../media/image21.jpe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3"/>
          <p:cNvSpPr/>
          <p:nvPr/>
        </p:nvSpPr>
        <p:spPr>
          <a:xfrm>
            <a:off x="2124075" y="5300663"/>
            <a:ext cx="7019925" cy="1557337"/>
          </a:xfrm>
          <a:prstGeom prst="rect">
            <a:avLst/>
          </a:prstGeom>
          <a:noFill/>
          <a:ln w="57150">
            <a:noFill/>
          </a:ln>
        </p:spPr>
        <p:txBody>
          <a:bodyPr lIns="0" rIns="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rgbClr val="0754A9"/>
                </a:solidFill>
              </a:rPr>
              <a:t>Правила приема и организация профессионального отбора курсантов</a:t>
            </a:r>
            <a:r>
              <a:rPr lang="ru-RU" altLang="ru-RU" sz="2000" b="1" dirty="0">
                <a:solidFill>
                  <a:srgbClr val="0754A9"/>
                </a:solidFill>
              </a:rPr>
              <a:t> </a:t>
            </a:r>
            <a:endParaRPr lang="ru-RU" altLang="ru-RU" sz="2400" b="1" dirty="0">
              <a:solidFill>
                <a:srgbClr val="0754A9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rgbClr val="0754A9"/>
                </a:solidFill>
              </a:rPr>
              <a:t>в Военно-медицинскую академию</a:t>
            </a:r>
            <a:br>
              <a:rPr lang="ru-RU" altLang="ru-RU" sz="2400" b="1" dirty="0">
                <a:solidFill>
                  <a:srgbClr val="0754A9"/>
                </a:solidFill>
              </a:rPr>
            </a:br>
            <a:r>
              <a:rPr lang="ru-RU" altLang="ru-RU" sz="2400" b="1" dirty="0">
                <a:solidFill>
                  <a:srgbClr val="0754A9"/>
                </a:solidFill>
              </a:rPr>
              <a:t>имени С.М.Кирова</a:t>
            </a:r>
            <a:endParaRPr lang="ru-RU" altLang="ru-RU" sz="2400" b="1" dirty="0">
              <a:solidFill>
                <a:srgbClr val="0754A9"/>
              </a:solidFill>
            </a:endParaRPr>
          </a:p>
        </p:txBody>
      </p:sp>
      <p:sp>
        <p:nvSpPr>
          <p:cNvPr id="4099" name="Rectangle 8"/>
          <p:cNvSpPr/>
          <p:nvPr/>
        </p:nvSpPr>
        <p:spPr>
          <a:xfrm>
            <a:off x="0" y="5300663"/>
            <a:ext cx="2082800" cy="1557337"/>
          </a:xfrm>
          <a:prstGeom prst="rect">
            <a:avLst/>
          </a:prstGeom>
          <a:solidFill>
            <a:srgbClr val="17375E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1800" dirty="0"/>
          </a:p>
        </p:txBody>
      </p:sp>
      <p:sp>
        <p:nvSpPr>
          <p:cNvPr id="4100" name="Text Box 7"/>
          <p:cNvSpPr txBox="1"/>
          <p:nvPr/>
        </p:nvSpPr>
        <p:spPr>
          <a:xfrm>
            <a:off x="0" y="5551488"/>
            <a:ext cx="205105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4000" b="1" dirty="0">
                <a:solidFill>
                  <a:schemeClr val="bg1"/>
                </a:solidFill>
                <a:latin typeface="Times New Roman" pitchFamily="18" charset="0"/>
              </a:rPr>
              <a:t>2020</a:t>
            </a:r>
            <a:endParaRPr lang="ru-RU" altLang="ru-RU" sz="40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</a:rPr>
              <a:t>Санкт-Петербург</a:t>
            </a:r>
            <a:endParaRPr lang="ru-RU" altLang="ru-RU" sz="1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01" name="Line 15"/>
          <p:cNvSpPr/>
          <p:nvPr/>
        </p:nvSpPr>
        <p:spPr>
          <a:xfrm>
            <a:off x="0" y="5300663"/>
            <a:ext cx="9140825" cy="0"/>
          </a:xfrm>
          <a:prstGeom prst="line">
            <a:avLst/>
          </a:prstGeom>
          <a:ln w="25400" cap="flat" cmpd="sng">
            <a:solidFill>
              <a:srgbClr val="17375E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4102" name="Picture 16" descr="Фасад центр_лучша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2800" y="0"/>
            <a:ext cx="7061200" cy="5256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17" descr="Эмблема-ВМедА-си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115888"/>
            <a:ext cx="1993900" cy="24495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5" descr="Штаб-Панорама-Линз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661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WordArt 5"/>
          <p:cNvSpPr>
            <a:spLocks noTextEdit="1"/>
          </p:cNvSpPr>
          <p:nvPr/>
        </p:nvSpPr>
        <p:spPr>
          <a:xfrm>
            <a:off x="107950" y="5373688"/>
            <a:ext cx="8928100" cy="144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20"/>
              </a:avLst>
            </a:prstTxWarp>
            <a:normAutofit/>
          </a:bodyPr>
          <a:p>
            <a:pPr algn="ctr"/>
            <a:r>
              <a:rPr lang="en-US" sz="3600" b="1"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Благодарю за внимание!</a:t>
            </a:r>
            <a:endParaRPr lang="en-US" sz="3600" b="1"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itchFamily="18" charset="0"/>
              <a:ea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 txBox="1"/>
          <p:nvPr/>
        </p:nvSpPr>
        <p:spPr>
          <a:xfrm>
            <a:off x="3175" y="0"/>
            <a:ext cx="9140825" cy="773113"/>
          </a:xfrm>
          <a:prstGeom prst="rect">
            <a:avLst/>
          </a:prstGeom>
          <a:solidFill>
            <a:srgbClr val="17375E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sz="2800" dirty="0">
                <a:solidFill>
                  <a:srgbClr val="FFFF00"/>
                </a:solidFill>
              </a:rPr>
              <a:t>Специальности набора</a:t>
            </a:r>
            <a:endParaRPr lang="ru-RU" altLang="ru-RU" sz="2800" dirty="0">
              <a:solidFill>
                <a:srgbClr val="FFFF00"/>
              </a:solidFill>
            </a:endParaRPr>
          </a:p>
        </p:txBody>
      </p:sp>
      <p:grpSp>
        <p:nvGrpSpPr>
          <p:cNvPr id="5123" name="Group 3"/>
          <p:cNvGrpSpPr/>
          <p:nvPr/>
        </p:nvGrpSpPr>
        <p:grpSpPr>
          <a:xfrm>
            <a:off x="0" y="0"/>
            <a:ext cx="9144000" cy="774700"/>
            <a:chOff x="0" y="0"/>
            <a:chExt cx="5760" cy="488"/>
          </a:xfrm>
        </p:grpSpPr>
        <p:grpSp>
          <p:nvGrpSpPr>
            <p:cNvPr id="5161" name="Group 4"/>
            <p:cNvGrpSpPr/>
            <p:nvPr/>
          </p:nvGrpSpPr>
          <p:grpSpPr>
            <a:xfrm>
              <a:off x="0" y="0"/>
              <a:ext cx="1247" cy="487"/>
              <a:chOff x="0" y="0"/>
              <a:chExt cx="1247" cy="487"/>
            </a:xfrm>
          </p:grpSpPr>
          <p:pic>
            <p:nvPicPr>
              <p:cNvPr id="5165" name="Picture 9"/>
              <p:cNvPicPr/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8501" b="5000"/>
              <a:stretch>
                <a:fillRect/>
              </a:stretch>
            </p:blipFill>
            <p:spPr>
              <a:xfrm>
                <a:off x="0" y="0"/>
                <a:ext cx="1247" cy="48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5166" name="Picture 10"/>
              <p:cNvPicPr/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0" y="0"/>
                <a:ext cx="703" cy="48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5162" name="Group 7"/>
            <p:cNvGrpSpPr/>
            <p:nvPr/>
          </p:nvGrpSpPr>
          <p:grpSpPr>
            <a:xfrm>
              <a:off x="4513" y="0"/>
              <a:ext cx="1247" cy="488"/>
              <a:chOff x="4513" y="0"/>
              <a:chExt cx="1247" cy="488"/>
            </a:xfrm>
          </p:grpSpPr>
          <p:pic>
            <p:nvPicPr>
              <p:cNvPr id="5163" name="Picture 9"/>
              <p:cNvPicPr/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8501" b="5000"/>
              <a:stretch>
                <a:fillRect/>
              </a:stretch>
            </p:blipFill>
            <p:spPr>
              <a:xfrm flipH="1">
                <a:off x="4513" y="0"/>
                <a:ext cx="1247" cy="48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5164" name="Picture 9" descr="Эмблема-ВМедА-син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2000"/>
              </a:blip>
              <a:stretch>
                <a:fillRect/>
              </a:stretch>
            </p:blipFill>
            <p:spPr>
              <a:xfrm>
                <a:off x="5114" y="0"/>
                <a:ext cx="397" cy="48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5124" name="Rectangle 2"/>
          <p:cNvSpPr txBox="1"/>
          <p:nvPr/>
        </p:nvSpPr>
        <p:spPr>
          <a:xfrm>
            <a:off x="3175" y="6605588"/>
            <a:ext cx="9140825" cy="252412"/>
          </a:xfrm>
          <a:prstGeom prst="rect">
            <a:avLst/>
          </a:prstGeom>
          <a:solidFill>
            <a:srgbClr val="17375E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ru-RU" altLang="ru-RU" sz="2800" dirty="0">
              <a:solidFill>
                <a:srgbClr val="FFFF00"/>
              </a:solidFill>
            </a:endParaRPr>
          </a:p>
        </p:txBody>
      </p:sp>
      <p:sp>
        <p:nvSpPr>
          <p:cNvPr id="5125" name="Номер слайда 4"/>
          <p:cNvSpPr txBox="1">
            <a:spLocks noGrp="1"/>
          </p:cNvSpPr>
          <p:nvPr/>
        </p:nvSpPr>
        <p:spPr>
          <a:xfrm>
            <a:off x="7596188" y="6599238"/>
            <a:ext cx="1500187" cy="2857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sz="1600" dirty="0">
                <a:solidFill>
                  <a:srgbClr val="FFFF00"/>
                </a:solidFill>
              </a:rPr>
              <a:t>Слайд №</a:t>
            </a:r>
            <a:fld id="{9A0DB2DC-4C9A-4742-B13C-FB6460FD3503}" type="slidenum">
              <a:rPr lang="ru-RU" altLang="ru-RU" sz="1600" dirty="0">
                <a:solidFill>
                  <a:srgbClr val="FFFF00"/>
                </a:solidFill>
              </a:rPr>
            </a:fld>
            <a:endParaRPr lang="ru-RU" altLang="ru-RU" sz="1600" dirty="0">
              <a:solidFill>
                <a:srgbClr val="FFFF00"/>
              </a:solidFill>
            </a:endParaRPr>
          </a:p>
        </p:txBody>
      </p:sp>
      <p:sp>
        <p:nvSpPr>
          <p:cNvPr id="5126" name="Номер слайда 4"/>
          <p:cNvSpPr txBox="1">
            <a:spLocks noGrp="1"/>
          </p:cNvSpPr>
          <p:nvPr/>
        </p:nvSpPr>
        <p:spPr>
          <a:xfrm>
            <a:off x="7596188" y="6599238"/>
            <a:ext cx="1500187" cy="2857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sz="1600" dirty="0">
                <a:solidFill>
                  <a:srgbClr val="FFFF00"/>
                </a:solidFill>
              </a:rPr>
              <a:t>Слайд №</a:t>
            </a:r>
            <a:fld id="{9A0DB2DC-4C9A-4742-B13C-FB6460FD3503}" type="slidenum">
              <a:rPr lang="ru-RU" altLang="ru-RU" sz="1600" dirty="0">
                <a:solidFill>
                  <a:srgbClr val="FFFF00"/>
                </a:solidFill>
              </a:rPr>
            </a:fld>
            <a:endParaRPr lang="ru-RU" altLang="ru-RU" sz="1600" dirty="0">
              <a:solidFill>
                <a:srgbClr val="FFFF00"/>
              </a:solidFill>
            </a:endParaRPr>
          </a:p>
        </p:txBody>
      </p:sp>
      <p:graphicFrame>
        <p:nvGraphicFramePr>
          <p:cNvPr id="5127" name="Table 5126"/>
          <p:cNvGraphicFramePr/>
          <p:nvPr/>
        </p:nvGraphicFramePr>
        <p:xfrm>
          <a:off x="323850" y="836613"/>
          <a:ext cx="8447088" cy="5684837"/>
        </p:xfrm>
        <a:graphic>
          <a:graphicData uri="http://schemas.openxmlformats.org/drawingml/2006/table">
            <a:tbl>
              <a:tblPr/>
              <a:tblGrid>
                <a:gridCol w="2182813"/>
                <a:gridCol w="6264275"/>
              </a:tblGrid>
              <a:tr h="371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Специальность</a:t>
                      </a:r>
                      <a:endParaRPr lang="ru-RU" altLang="ru-RU" sz="2000" b="1" dirty="0">
                        <a:latin typeface="Arial" panose="02080604020202020204" pitchFamily="34" charset="0"/>
                      </a:endParaRPr>
                    </a:p>
                  </a:txBody>
                  <a:tcPr anchor="ctr" anchorCtr="0">
                    <a:lnL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Контингент обучаемых</a:t>
                      </a:r>
                      <a:endParaRPr lang="ru-RU" altLang="ru-RU" sz="2000" b="1" dirty="0">
                        <a:latin typeface="Arial" panose="02080604020202020204" pitchFamily="34" charset="0"/>
                      </a:endParaRPr>
                    </a:p>
                  </a:txBody>
                  <a:tcPr anchor="ctr" anchorCtr="0">
                    <a:lnL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95000"/>
                        </a:lnSpc>
                        <a:buNone/>
                      </a:pPr>
                      <a:endParaRPr lang="ru-RU" altLang="ru-RU" sz="60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eaLnBrk="1" hangingPunct="1">
                        <a:lnSpc>
                          <a:spcPct val="95000"/>
                        </a:lnSpc>
                        <a:buNone/>
                      </a:pPr>
                      <a:r>
                        <a:rPr lang="ru-RU" altLang="ru-RU" sz="2000" b="1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Среднее профессиональное образование</a:t>
                      </a:r>
                      <a:r>
                        <a:rPr lang="ru-RU" altLang="ru-RU" sz="200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квалификация </a:t>
                      </a:r>
                      <a:r>
                        <a:rPr lang="ru-RU" altLang="ru-RU" sz="2000" dirty="0">
                          <a:solidFill>
                            <a:srgbClr val="000099"/>
                          </a:solidFill>
                          <a:latin typeface="Arial" panose="02080604020202020204" pitchFamily="34" charset="0"/>
                          <a:cs typeface="Times New Roman" pitchFamily="18" charset="0"/>
                        </a:rPr>
                        <a:t>«</a:t>
                      </a:r>
                      <a:r>
                        <a:rPr lang="ru-RU" altLang="ru-RU" sz="200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Фельдшер</a:t>
                      </a:r>
                      <a:r>
                        <a:rPr lang="ru-RU" altLang="ru-RU" sz="2000" dirty="0">
                          <a:solidFill>
                            <a:srgbClr val="000099"/>
                          </a:solidFill>
                          <a:latin typeface="Arial" panose="02080604020202020204" pitchFamily="34" charset="0"/>
                          <a:cs typeface="Times New Roman" pitchFamily="18" charset="0"/>
                        </a:rPr>
                        <a:t>»</a:t>
                      </a:r>
                      <a:endParaRPr lang="ru-RU" altLang="ru-RU" sz="2000" b="1" dirty="0">
                        <a:solidFill>
                          <a:srgbClr val="000099"/>
                        </a:solidFill>
                        <a:latin typeface="Arial" panose="02080604020202020204" pitchFamily="34" charset="0"/>
                      </a:endParaRPr>
                    </a:p>
                  </a:txBody>
                  <a:tcPr anchor="ctr" anchorCtr="0">
                    <a:lnL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127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95000"/>
                        </a:lnSpc>
                        <a:buNone/>
                      </a:pPr>
                      <a:r>
                        <a:rPr lang="ru-RU" altLang="ru-RU" b="1" dirty="0">
                          <a:latin typeface="Times New Roman" pitchFamily="18" charset="0"/>
                          <a:cs typeface="Times New Roman" pitchFamily="18" charset="0"/>
                        </a:rPr>
                        <a:t>Лечебное дело</a:t>
                      </a:r>
                      <a:endParaRPr lang="ru-RU" altLang="ru-RU" b="1" dirty="0">
                        <a:latin typeface="Arial" panose="02080604020202020204" pitchFamily="34" charset="0"/>
                      </a:endParaRPr>
                    </a:p>
                  </a:txBody>
                  <a:tcPr anchor="ctr" anchorCtr="0">
                    <a:lnL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95000"/>
                        </a:lnSpc>
                        <a:buNone/>
                      </a:pPr>
                      <a:r>
                        <a:rPr lang="ru-RU" altLang="ru-RU" dirty="0">
                          <a:latin typeface="Times New Roman" pitchFamily="18" charset="0"/>
                          <a:cs typeface="Times New Roman" pitchFamily="18" charset="0"/>
                        </a:rPr>
                        <a:t>выпускники образовательных организаций </a:t>
                      </a:r>
                      <a:br>
                        <a:rPr lang="ru-RU" altLang="ru-RU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altLang="ru-RU" dirty="0">
                          <a:latin typeface="Times New Roman" pitchFamily="18" charset="0"/>
                          <a:cs typeface="Times New Roman" pitchFamily="18" charset="0"/>
                        </a:rPr>
                        <a:t>среднего общего образования</a:t>
                      </a:r>
                      <a:endParaRPr lang="ru-RU" altLang="ru-RU" dirty="0">
                        <a:latin typeface="Arial" panose="02080604020202020204" pitchFamily="34" charset="0"/>
                      </a:endParaRPr>
                    </a:p>
                  </a:txBody>
                  <a:tcPr anchor="ctr" anchorCtr="0">
                    <a:lnL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6725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95000"/>
                        </a:lnSpc>
                        <a:buNone/>
                      </a:pPr>
                      <a:endParaRPr lang="ru-RU" altLang="ru-RU" sz="60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eaLnBrk="1" hangingPunct="1">
                        <a:lnSpc>
                          <a:spcPct val="95000"/>
                        </a:lnSpc>
                        <a:buNone/>
                      </a:pPr>
                      <a:r>
                        <a:rPr lang="ru-RU" altLang="ru-RU" sz="2000" b="1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Высшее образование</a:t>
                      </a:r>
                      <a:r>
                        <a:rPr lang="ru-RU" altLang="ru-RU" sz="200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квалификация </a:t>
                      </a:r>
                      <a:r>
                        <a:rPr lang="ru-RU" altLang="ru-RU" sz="2000" dirty="0">
                          <a:solidFill>
                            <a:srgbClr val="000099"/>
                          </a:solidFill>
                          <a:latin typeface="Arial" panose="02080604020202020204" pitchFamily="34" charset="0"/>
                          <a:cs typeface="Times New Roman" pitchFamily="18" charset="0"/>
                        </a:rPr>
                        <a:t>«</a:t>
                      </a:r>
                      <a:r>
                        <a:rPr lang="ru-RU" altLang="ru-RU" sz="200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Врач</a:t>
                      </a:r>
                      <a:r>
                        <a:rPr lang="ru-RU" altLang="ru-RU" sz="2000" dirty="0">
                          <a:solidFill>
                            <a:srgbClr val="000099"/>
                          </a:solidFill>
                          <a:latin typeface="Arial" panose="02080604020202020204" pitchFamily="34" charset="0"/>
                          <a:cs typeface="Times New Roman" pitchFamily="18" charset="0"/>
                        </a:rPr>
                        <a:t>»</a:t>
                      </a:r>
                      <a:r>
                        <a:rPr lang="ru-RU" altLang="ru-RU" sz="200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altLang="ru-RU" sz="2000" dirty="0">
                          <a:solidFill>
                            <a:srgbClr val="000099"/>
                          </a:solidFill>
                          <a:latin typeface="Arial" panose="02080604020202020204" pitchFamily="34" charset="0"/>
                          <a:cs typeface="Times New Roman" pitchFamily="18" charset="0"/>
                        </a:rPr>
                        <a:t>«</a:t>
                      </a:r>
                      <a:r>
                        <a:rPr lang="ru-RU" altLang="ru-RU" sz="200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Провизор</a:t>
                      </a:r>
                      <a:r>
                        <a:rPr lang="ru-RU" altLang="ru-RU" sz="2000" dirty="0">
                          <a:solidFill>
                            <a:srgbClr val="000099"/>
                          </a:solidFill>
                          <a:latin typeface="Arial" panose="02080604020202020204" pitchFamily="34" charset="0"/>
                          <a:cs typeface="Times New Roman" pitchFamily="18" charset="0"/>
                        </a:rPr>
                        <a:t>»</a:t>
                      </a:r>
                      <a:r>
                        <a:rPr lang="ru-RU" altLang="ru-RU" sz="200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altLang="ru-RU" sz="2000" b="1" dirty="0">
                        <a:solidFill>
                          <a:srgbClr val="000099"/>
                        </a:solidFill>
                        <a:latin typeface="Arial" panose="02080604020202020204" pitchFamily="34" charset="0"/>
                      </a:endParaRPr>
                    </a:p>
                  </a:txBody>
                  <a:tcPr anchor="ctr" anchorCtr="0">
                    <a:lnL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52425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95000"/>
                        </a:lnSpc>
                        <a:buNone/>
                      </a:pPr>
                      <a:r>
                        <a:rPr lang="ru-RU" altLang="ru-RU" i="1" dirty="0">
                          <a:latin typeface="Times New Roman" pitchFamily="18" charset="0"/>
                          <a:cs typeface="Times New Roman" pitchFamily="18" charset="0"/>
                        </a:rPr>
                        <a:t>Специалитет со сроком обучения 6 лет</a:t>
                      </a:r>
                      <a:endParaRPr lang="ru-RU" altLang="ru-RU" b="1" dirty="0">
                        <a:latin typeface="Arial" panose="02080604020202020204" pitchFamily="34" charset="0"/>
                      </a:endParaRPr>
                    </a:p>
                  </a:txBody>
                  <a:tcPr anchor="ctr" anchorCtr="0">
                    <a:lnL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7302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95000"/>
                        </a:lnSpc>
                        <a:buNone/>
                      </a:pPr>
                      <a:r>
                        <a:rPr lang="ru-RU" altLang="ru-RU" b="1" dirty="0">
                          <a:latin typeface="Times New Roman" pitchFamily="18" charset="0"/>
                          <a:cs typeface="Times New Roman" pitchFamily="18" charset="0"/>
                        </a:rPr>
                        <a:t>Лечебное дело</a:t>
                      </a:r>
                      <a:endParaRPr lang="ru-RU" altLang="ru-RU" b="1" dirty="0">
                        <a:latin typeface="Arial" panose="02080604020202020204" pitchFamily="34" charset="0"/>
                      </a:endParaRPr>
                    </a:p>
                  </a:txBody>
                  <a:tcPr anchor="ctr" anchorCtr="0">
                    <a:lnL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95000"/>
                        </a:lnSpc>
                        <a:buNone/>
                      </a:pPr>
                      <a:r>
                        <a:rPr lang="ru-RU" altLang="ru-RU" dirty="0">
                          <a:latin typeface="Times New Roman" pitchFamily="18" charset="0"/>
                          <a:cs typeface="Times New Roman" pitchFamily="18" charset="0"/>
                        </a:rPr>
                        <a:t>выпускники образовательных организаций </a:t>
                      </a:r>
                      <a:br>
                        <a:rPr lang="ru-RU" altLang="ru-RU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altLang="ru-RU" dirty="0">
                          <a:latin typeface="Times New Roman" pitchFamily="18" charset="0"/>
                          <a:cs typeface="Times New Roman" pitchFamily="18" charset="0"/>
                        </a:rPr>
                        <a:t>среднего общего и среднего профессионального образования</a:t>
                      </a:r>
                      <a:endParaRPr lang="ru-RU" altLang="ru-RU" dirty="0"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anchor="ctr" anchorCtr="0">
                    <a:lnL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731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95000"/>
                        </a:lnSpc>
                        <a:buNone/>
                      </a:pPr>
                      <a:r>
                        <a:rPr lang="ru-RU" altLang="ru-RU" b="1" dirty="0">
                          <a:latin typeface="Times New Roman" pitchFamily="18" charset="0"/>
                          <a:cs typeface="Times New Roman" pitchFamily="18" charset="0"/>
                        </a:rPr>
                        <a:t>Медико-профилактическое дело</a:t>
                      </a:r>
                      <a:endParaRPr lang="ru-RU" altLang="ru-RU" b="1" dirty="0">
                        <a:latin typeface="Arial" panose="02080604020202020204" pitchFamily="34" charset="0"/>
                      </a:endParaRPr>
                    </a:p>
                  </a:txBody>
                  <a:tcPr anchor="ctr" anchorCtr="0">
                    <a:lnL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95000"/>
                        </a:lnSpc>
                        <a:buNone/>
                      </a:pPr>
                      <a:r>
                        <a:rPr lang="ru-RU" altLang="ru-RU" dirty="0">
                          <a:latin typeface="Times New Roman" pitchFamily="18" charset="0"/>
                          <a:cs typeface="Times New Roman" pitchFamily="18" charset="0"/>
                        </a:rPr>
                        <a:t>выпускники образовательных организаций </a:t>
                      </a:r>
                      <a:br>
                        <a:rPr lang="ru-RU" altLang="ru-RU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altLang="ru-RU" dirty="0">
                          <a:latin typeface="Times New Roman" pitchFamily="18" charset="0"/>
                          <a:cs typeface="Times New Roman" pitchFamily="18" charset="0"/>
                        </a:rPr>
                        <a:t>среднего общего и среднего профессионального образования</a:t>
                      </a:r>
                      <a:endParaRPr lang="ru-RU" altLang="ru-RU" dirty="0"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anchor="ctr" anchorCtr="0">
                    <a:lnL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95000"/>
                        </a:lnSpc>
                        <a:buNone/>
                      </a:pPr>
                      <a:r>
                        <a:rPr lang="ru-RU" altLang="ru-RU" i="1" dirty="0">
                          <a:latin typeface="Times New Roman" pitchFamily="18" charset="0"/>
                          <a:cs typeface="Times New Roman" pitchFamily="18" charset="0"/>
                        </a:rPr>
                        <a:t>Специалитет со сроком обучения 5 лет</a:t>
                      </a:r>
                      <a:endParaRPr lang="ru-RU" altLang="ru-RU" b="1" dirty="0">
                        <a:latin typeface="Arial" panose="02080604020202020204" pitchFamily="34" charset="0"/>
                      </a:endParaRPr>
                    </a:p>
                  </a:txBody>
                  <a:tcPr anchor="ctr" anchorCtr="0">
                    <a:lnL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7286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95000"/>
                        </a:lnSpc>
                        <a:buNone/>
                      </a:pPr>
                      <a:r>
                        <a:rPr lang="ru-RU" altLang="ru-RU" b="1" dirty="0">
                          <a:latin typeface="Times New Roman" pitchFamily="18" charset="0"/>
                          <a:cs typeface="Times New Roman" pitchFamily="18" charset="0"/>
                        </a:rPr>
                        <a:t>Стоматология</a:t>
                      </a:r>
                      <a:endParaRPr lang="ru-RU" altLang="ru-RU" b="1" dirty="0">
                        <a:latin typeface="Arial" panose="02080604020202020204" pitchFamily="34" charset="0"/>
                      </a:endParaRPr>
                    </a:p>
                  </a:txBody>
                  <a:tcPr anchor="ctr" anchorCtr="0">
                    <a:lnL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95000"/>
                        </a:lnSpc>
                        <a:buNone/>
                      </a:pPr>
                      <a:r>
                        <a:rPr lang="ru-RU" altLang="ru-RU" dirty="0">
                          <a:latin typeface="Times New Roman" pitchFamily="18" charset="0"/>
                          <a:cs typeface="Times New Roman" pitchFamily="18" charset="0"/>
                        </a:rPr>
                        <a:t>выпускники образовательных организаций </a:t>
                      </a:r>
                      <a:br>
                        <a:rPr lang="ru-RU" altLang="ru-RU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altLang="ru-RU" dirty="0">
                          <a:latin typeface="Times New Roman" pitchFamily="18" charset="0"/>
                          <a:cs typeface="Times New Roman" pitchFamily="18" charset="0"/>
                        </a:rPr>
                        <a:t>среднего общего и среднего профессионального образования</a:t>
                      </a:r>
                      <a:endParaRPr lang="ru-RU" altLang="ru-RU" dirty="0"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anchor="ctr" anchorCtr="0">
                    <a:lnL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95000"/>
                        </a:lnSpc>
                        <a:buNone/>
                      </a:pPr>
                      <a:r>
                        <a:rPr lang="ru-RU" altLang="ru-RU" b="1" dirty="0">
                          <a:latin typeface="Times New Roman" pitchFamily="18" charset="0"/>
                          <a:cs typeface="Times New Roman" pitchFamily="18" charset="0"/>
                        </a:rPr>
                        <a:t>Фармация</a:t>
                      </a:r>
                      <a:endParaRPr lang="ru-RU" altLang="ru-RU" b="1" dirty="0">
                        <a:latin typeface="Arial" panose="02080604020202020204" pitchFamily="34" charset="0"/>
                      </a:endParaRPr>
                    </a:p>
                  </a:txBody>
                  <a:tcPr anchor="ctr" anchorCtr="0">
                    <a:lnL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95000"/>
                        </a:lnSpc>
                        <a:buNone/>
                      </a:pPr>
                      <a:r>
                        <a:rPr lang="ru-RU" altLang="ru-RU" dirty="0">
                          <a:latin typeface="Times New Roman" pitchFamily="18" charset="0"/>
                          <a:cs typeface="Times New Roman" pitchFamily="18" charset="0"/>
                        </a:rPr>
                        <a:t>выпускники образовательных организаций </a:t>
                      </a:r>
                      <a:br>
                        <a:rPr lang="ru-RU" altLang="ru-RU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altLang="ru-RU" dirty="0">
                          <a:latin typeface="Times New Roman" pitchFamily="18" charset="0"/>
                          <a:cs typeface="Times New Roman" pitchFamily="18" charset="0"/>
                        </a:rPr>
                        <a:t>среднего общего и среднего профессионального образования</a:t>
                      </a:r>
                      <a:endParaRPr lang="ru-RU" altLang="ru-RU" dirty="0"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anchor="ctr" anchorCtr="0">
                    <a:lnL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 txBox="1"/>
          <p:nvPr/>
        </p:nvSpPr>
        <p:spPr>
          <a:xfrm>
            <a:off x="3175" y="0"/>
            <a:ext cx="9140825" cy="773113"/>
          </a:xfrm>
          <a:prstGeom prst="rect">
            <a:avLst/>
          </a:prstGeom>
          <a:solidFill>
            <a:srgbClr val="17375E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sz="2800" dirty="0">
                <a:solidFill>
                  <a:srgbClr val="FFFF00"/>
                </a:solidFill>
              </a:rPr>
              <a:t>ОРГАНИЗАЦИЯ НАБОРА </a:t>
            </a:r>
            <a:endParaRPr lang="ru-RU" altLang="ru-RU" sz="2800" dirty="0">
              <a:solidFill>
                <a:srgbClr val="FFFF00"/>
              </a:solidFill>
            </a:endParaRPr>
          </a:p>
        </p:txBody>
      </p:sp>
      <p:grpSp>
        <p:nvGrpSpPr>
          <p:cNvPr id="6147" name="Group 3"/>
          <p:cNvGrpSpPr/>
          <p:nvPr/>
        </p:nvGrpSpPr>
        <p:grpSpPr>
          <a:xfrm>
            <a:off x="0" y="0"/>
            <a:ext cx="9144000" cy="774700"/>
            <a:chOff x="0" y="0"/>
            <a:chExt cx="5760" cy="488"/>
          </a:xfrm>
        </p:grpSpPr>
        <p:grpSp>
          <p:nvGrpSpPr>
            <p:cNvPr id="6168" name="Group 4"/>
            <p:cNvGrpSpPr/>
            <p:nvPr/>
          </p:nvGrpSpPr>
          <p:grpSpPr>
            <a:xfrm>
              <a:off x="0" y="0"/>
              <a:ext cx="1247" cy="487"/>
              <a:chOff x="0" y="0"/>
              <a:chExt cx="1247" cy="487"/>
            </a:xfrm>
          </p:grpSpPr>
          <p:pic>
            <p:nvPicPr>
              <p:cNvPr id="6172" name="Picture 9"/>
              <p:cNvPicPr/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8501" b="5000"/>
              <a:stretch>
                <a:fillRect/>
              </a:stretch>
            </p:blipFill>
            <p:spPr>
              <a:xfrm>
                <a:off x="0" y="0"/>
                <a:ext cx="1247" cy="48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6173" name="Picture 10"/>
              <p:cNvPicPr/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0" y="0"/>
                <a:ext cx="703" cy="48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169" name="Group 7"/>
            <p:cNvGrpSpPr/>
            <p:nvPr/>
          </p:nvGrpSpPr>
          <p:grpSpPr>
            <a:xfrm>
              <a:off x="4513" y="0"/>
              <a:ext cx="1247" cy="488"/>
              <a:chOff x="4513" y="0"/>
              <a:chExt cx="1247" cy="488"/>
            </a:xfrm>
          </p:grpSpPr>
          <p:pic>
            <p:nvPicPr>
              <p:cNvPr id="6170" name="Picture 9"/>
              <p:cNvPicPr/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8501" b="5000"/>
              <a:stretch>
                <a:fillRect/>
              </a:stretch>
            </p:blipFill>
            <p:spPr>
              <a:xfrm flipH="1">
                <a:off x="4513" y="0"/>
                <a:ext cx="1247" cy="48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6171" name="Picture 9" descr="Эмблема-ВМедА-син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2000"/>
              </a:blip>
              <a:stretch>
                <a:fillRect/>
              </a:stretch>
            </p:blipFill>
            <p:spPr>
              <a:xfrm>
                <a:off x="5114" y="0"/>
                <a:ext cx="397" cy="48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6148" name="Rectangle 2"/>
          <p:cNvSpPr txBox="1"/>
          <p:nvPr/>
        </p:nvSpPr>
        <p:spPr>
          <a:xfrm>
            <a:off x="3175" y="6605588"/>
            <a:ext cx="9140825" cy="252412"/>
          </a:xfrm>
          <a:prstGeom prst="rect">
            <a:avLst/>
          </a:prstGeom>
          <a:solidFill>
            <a:srgbClr val="17375E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ru-RU" altLang="ru-RU" sz="2800" dirty="0">
              <a:solidFill>
                <a:srgbClr val="FFFF00"/>
              </a:solidFill>
            </a:endParaRPr>
          </a:p>
        </p:txBody>
      </p:sp>
      <p:sp>
        <p:nvSpPr>
          <p:cNvPr id="6149" name="Номер слайда 4"/>
          <p:cNvSpPr txBox="1">
            <a:spLocks noGrp="1"/>
          </p:cNvSpPr>
          <p:nvPr/>
        </p:nvSpPr>
        <p:spPr>
          <a:xfrm>
            <a:off x="7596188" y="6599238"/>
            <a:ext cx="1500187" cy="2857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sz="1600" dirty="0">
                <a:solidFill>
                  <a:srgbClr val="FFFF00"/>
                </a:solidFill>
              </a:rPr>
              <a:t>Слайд №</a:t>
            </a:r>
            <a:fld id="{9A0DB2DC-4C9A-4742-B13C-FB6460FD3503}" type="slidenum">
              <a:rPr lang="ru-RU" altLang="ru-RU" sz="1600" dirty="0">
                <a:solidFill>
                  <a:srgbClr val="FFFF00"/>
                </a:solidFill>
              </a:rPr>
            </a:fld>
            <a:endParaRPr lang="ru-RU" altLang="ru-RU" sz="1600" dirty="0">
              <a:solidFill>
                <a:srgbClr val="FFFF00"/>
              </a:solidFill>
            </a:endParaRPr>
          </a:p>
        </p:txBody>
      </p:sp>
      <p:sp>
        <p:nvSpPr>
          <p:cNvPr id="6150" name="Freeform 97"/>
          <p:cNvSpPr/>
          <p:nvPr/>
        </p:nvSpPr>
        <p:spPr>
          <a:xfrm>
            <a:off x="107950" y="1268413"/>
            <a:ext cx="5113338" cy="360045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4892" h="3311">
                <a:moveTo>
                  <a:pt x="2442" y="544"/>
                </a:moveTo>
                <a:cubicBezTo>
                  <a:pt x="2185" y="374"/>
                  <a:pt x="1928" y="204"/>
                  <a:pt x="1671" y="136"/>
                </a:cubicBezTo>
                <a:cubicBezTo>
                  <a:pt x="1414" y="68"/>
                  <a:pt x="1157" y="8"/>
                  <a:pt x="900" y="136"/>
                </a:cubicBezTo>
                <a:cubicBezTo>
                  <a:pt x="643" y="264"/>
                  <a:pt x="257" y="643"/>
                  <a:pt x="129" y="907"/>
                </a:cubicBezTo>
                <a:cubicBezTo>
                  <a:pt x="1" y="1171"/>
                  <a:pt x="0" y="1451"/>
                  <a:pt x="129" y="1723"/>
                </a:cubicBezTo>
                <a:cubicBezTo>
                  <a:pt x="258" y="1995"/>
                  <a:pt x="515" y="2275"/>
                  <a:pt x="900" y="2540"/>
                </a:cubicBezTo>
                <a:cubicBezTo>
                  <a:pt x="1285" y="2805"/>
                  <a:pt x="1936" y="3311"/>
                  <a:pt x="2442" y="3311"/>
                </a:cubicBezTo>
                <a:cubicBezTo>
                  <a:pt x="2948" y="3311"/>
                  <a:pt x="3553" y="2805"/>
                  <a:pt x="3939" y="2540"/>
                </a:cubicBezTo>
                <a:cubicBezTo>
                  <a:pt x="4325" y="2275"/>
                  <a:pt x="4620" y="1988"/>
                  <a:pt x="4756" y="1723"/>
                </a:cubicBezTo>
                <a:cubicBezTo>
                  <a:pt x="4892" y="1458"/>
                  <a:pt x="4884" y="1216"/>
                  <a:pt x="4756" y="952"/>
                </a:cubicBezTo>
                <a:cubicBezTo>
                  <a:pt x="4628" y="688"/>
                  <a:pt x="4242" y="272"/>
                  <a:pt x="3985" y="136"/>
                </a:cubicBezTo>
                <a:cubicBezTo>
                  <a:pt x="3728" y="0"/>
                  <a:pt x="3478" y="68"/>
                  <a:pt x="3213" y="136"/>
                </a:cubicBezTo>
                <a:cubicBezTo>
                  <a:pt x="2948" y="204"/>
                  <a:pt x="2533" y="476"/>
                  <a:pt x="2397" y="544"/>
                </a:cubicBezTo>
              </a:path>
            </a:pathLst>
          </a:custGeom>
          <a:solidFill>
            <a:srgbClr val="FFFF00">
              <a:alpha val="39999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6151" name="Полилиния 2"/>
          <p:cNvSpPr/>
          <p:nvPr/>
        </p:nvSpPr>
        <p:spPr>
          <a:xfrm rot="10800000">
            <a:off x="5148263" y="2492375"/>
            <a:ext cx="1295400" cy="3744913"/>
          </a:xfrm>
          <a:custGeom>
            <a:avLst/>
            <a:gdLst/>
            <a:ahLst/>
            <a:cxnLst>
              <a:cxn ang="0">
                <a:pos x="17338" y="4966957"/>
              </a:cxn>
              <a:cxn ang="0">
                <a:pos x="948" y="3044599"/>
              </a:cxn>
              <a:cxn ang="0">
                <a:pos x="6521" y="31175"/>
              </a:cxn>
              <a:cxn ang="0">
                <a:pos x="43887" y="2161353"/>
              </a:cxn>
              <a:cxn ang="0">
                <a:pos x="50115" y="11773136"/>
              </a:cxn>
              <a:cxn ang="0">
                <a:pos x="40282" y="6161932"/>
              </a:cxn>
              <a:cxn ang="0">
                <a:pos x="17338" y="4966957"/>
              </a:cxn>
            </a:cxnLst>
            <a:pathLst>
              <a:path w="2197681" h="3253879">
                <a:moveTo>
                  <a:pt x="755724" y="1365886"/>
                </a:moveTo>
                <a:cubicBezTo>
                  <a:pt x="469974" y="1223011"/>
                  <a:pt x="119930" y="1063467"/>
                  <a:pt x="41349" y="837248"/>
                </a:cubicBezTo>
                <a:cubicBezTo>
                  <a:pt x="-37232" y="611029"/>
                  <a:pt x="-27708" y="49054"/>
                  <a:pt x="284236" y="8573"/>
                </a:cubicBezTo>
                <a:cubicBezTo>
                  <a:pt x="596180" y="-31908"/>
                  <a:pt x="1596305" y="56199"/>
                  <a:pt x="1913011" y="594361"/>
                </a:cubicBezTo>
                <a:cubicBezTo>
                  <a:pt x="2229717" y="1132523"/>
                  <a:pt x="2210668" y="3054192"/>
                  <a:pt x="2184474" y="3237548"/>
                </a:cubicBezTo>
                <a:cubicBezTo>
                  <a:pt x="2158280" y="3420904"/>
                  <a:pt x="1998736" y="2006442"/>
                  <a:pt x="1755849" y="1694498"/>
                </a:cubicBezTo>
                <a:cubicBezTo>
                  <a:pt x="1512962" y="1382554"/>
                  <a:pt x="1041474" y="1508761"/>
                  <a:pt x="755724" y="1365886"/>
                </a:cubicBezTo>
                <a:close/>
              </a:path>
            </a:pathLst>
          </a:custGeom>
          <a:solidFill>
            <a:srgbClr val="FFFF00">
              <a:alpha val="25098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pic>
        <p:nvPicPr>
          <p:cNvPr id="6152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779463"/>
            <a:ext cx="4932363" cy="3154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19" descr="Россия-ВоенОкр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71022">
            <a:off x="2925763" y="2457450"/>
            <a:ext cx="6161087" cy="4071938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" name="Прямая со стрелкой 4"/>
          <p:cNvCxnSpPr/>
          <p:nvPr/>
        </p:nvCxnSpPr>
        <p:spPr>
          <a:xfrm>
            <a:off x="1979613" y="3068638"/>
            <a:ext cx="4321175" cy="123348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989013" y="3305175"/>
            <a:ext cx="2719388" cy="136525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140200" y="3141663"/>
            <a:ext cx="3149600" cy="194310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865188" y="2284413"/>
            <a:ext cx="5075238" cy="344963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240088" y="2346325"/>
            <a:ext cx="5381625" cy="187166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339975" y="2492375"/>
            <a:ext cx="3638550" cy="259238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017713" y="2420938"/>
            <a:ext cx="2141538" cy="309721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870200" y="2284413"/>
            <a:ext cx="5248275" cy="344963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116013" y="3068638"/>
            <a:ext cx="5472113" cy="266541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771650" y="2346325"/>
            <a:ext cx="5770563" cy="338296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774950" y="2425700"/>
            <a:ext cx="1274763" cy="173990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447800" y="2336800"/>
            <a:ext cx="2809875" cy="270192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6" name="AutoShape 47"/>
          <p:cNvSpPr/>
          <p:nvPr/>
        </p:nvSpPr>
        <p:spPr>
          <a:xfrm>
            <a:off x="4391025" y="1843088"/>
            <a:ext cx="4752975" cy="360362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2000" b="1" dirty="0">
                <a:latin typeface="Times New Roman" pitchFamily="18" charset="0"/>
              </a:rPr>
              <a:t>с 15 июля по 5 августа 2020 года</a:t>
            </a:r>
            <a:endParaRPr lang="ru-RU" altLang="ru-RU" sz="1600" b="1" dirty="0">
              <a:latin typeface="Times New Roman" pitchFamily="18" charset="0"/>
            </a:endParaRPr>
          </a:p>
        </p:txBody>
      </p:sp>
      <p:pic>
        <p:nvPicPr>
          <p:cNvPr id="6167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" y="6167438"/>
            <a:ext cx="4767263" cy="542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 txBox="1"/>
          <p:nvPr/>
        </p:nvSpPr>
        <p:spPr>
          <a:xfrm>
            <a:off x="3175" y="0"/>
            <a:ext cx="9140825" cy="773113"/>
          </a:xfrm>
          <a:prstGeom prst="rect">
            <a:avLst/>
          </a:prstGeom>
          <a:solidFill>
            <a:srgbClr val="17375E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sz="2800" dirty="0">
                <a:solidFill>
                  <a:srgbClr val="FFFF00"/>
                </a:solidFill>
              </a:rPr>
              <a:t>Экзамен по физической подготовке</a:t>
            </a:r>
            <a:endParaRPr lang="ru-RU" altLang="ru-RU" sz="2800" dirty="0">
              <a:solidFill>
                <a:srgbClr val="FFFF00"/>
              </a:solidFill>
            </a:endParaRPr>
          </a:p>
        </p:txBody>
      </p:sp>
      <p:grpSp>
        <p:nvGrpSpPr>
          <p:cNvPr id="7171" name="Group 3"/>
          <p:cNvGrpSpPr/>
          <p:nvPr/>
        </p:nvGrpSpPr>
        <p:grpSpPr>
          <a:xfrm>
            <a:off x="0" y="0"/>
            <a:ext cx="9144000" cy="774700"/>
            <a:chOff x="0" y="0"/>
            <a:chExt cx="5760" cy="488"/>
          </a:xfrm>
        </p:grpSpPr>
        <p:grpSp>
          <p:nvGrpSpPr>
            <p:cNvPr id="7197" name="Group 4"/>
            <p:cNvGrpSpPr/>
            <p:nvPr/>
          </p:nvGrpSpPr>
          <p:grpSpPr>
            <a:xfrm>
              <a:off x="0" y="0"/>
              <a:ext cx="1247" cy="487"/>
              <a:chOff x="0" y="0"/>
              <a:chExt cx="1247" cy="487"/>
            </a:xfrm>
          </p:grpSpPr>
          <p:pic>
            <p:nvPicPr>
              <p:cNvPr id="7201" name="Picture 9"/>
              <p:cNvPicPr/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8501" b="5000"/>
              <a:stretch>
                <a:fillRect/>
              </a:stretch>
            </p:blipFill>
            <p:spPr>
              <a:xfrm>
                <a:off x="0" y="0"/>
                <a:ext cx="1247" cy="48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7202" name="Picture 10"/>
              <p:cNvPicPr/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0" y="0"/>
                <a:ext cx="703" cy="48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7198" name="Group 7"/>
            <p:cNvGrpSpPr/>
            <p:nvPr/>
          </p:nvGrpSpPr>
          <p:grpSpPr>
            <a:xfrm>
              <a:off x="4513" y="0"/>
              <a:ext cx="1247" cy="488"/>
              <a:chOff x="4513" y="0"/>
              <a:chExt cx="1247" cy="488"/>
            </a:xfrm>
          </p:grpSpPr>
          <p:pic>
            <p:nvPicPr>
              <p:cNvPr id="7199" name="Picture 9"/>
              <p:cNvPicPr/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8501" b="5000"/>
              <a:stretch>
                <a:fillRect/>
              </a:stretch>
            </p:blipFill>
            <p:spPr>
              <a:xfrm flipH="1">
                <a:off x="4513" y="0"/>
                <a:ext cx="1247" cy="48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7200" name="Picture 9" descr="Эмблема-ВМедА-син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2000"/>
              </a:blip>
              <a:stretch>
                <a:fillRect/>
              </a:stretch>
            </p:blipFill>
            <p:spPr>
              <a:xfrm>
                <a:off x="5114" y="0"/>
                <a:ext cx="397" cy="48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7172" name="Rectangle 2"/>
          <p:cNvSpPr txBox="1"/>
          <p:nvPr/>
        </p:nvSpPr>
        <p:spPr>
          <a:xfrm>
            <a:off x="3175" y="6605588"/>
            <a:ext cx="9140825" cy="252412"/>
          </a:xfrm>
          <a:prstGeom prst="rect">
            <a:avLst/>
          </a:prstGeom>
          <a:solidFill>
            <a:srgbClr val="17375E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ru-RU" altLang="ru-RU" sz="2800" dirty="0">
              <a:solidFill>
                <a:srgbClr val="FFFF00"/>
              </a:solidFill>
            </a:endParaRPr>
          </a:p>
        </p:txBody>
      </p:sp>
      <p:sp>
        <p:nvSpPr>
          <p:cNvPr id="7173" name="Номер слайда 4"/>
          <p:cNvSpPr txBox="1">
            <a:spLocks noGrp="1"/>
          </p:cNvSpPr>
          <p:nvPr/>
        </p:nvSpPr>
        <p:spPr>
          <a:xfrm>
            <a:off x="7596188" y="6599238"/>
            <a:ext cx="1500187" cy="2857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sz="1600" dirty="0">
                <a:solidFill>
                  <a:srgbClr val="FFFF00"/>
                </a:solidFill>
              </a:rPr>
              <a:t>Слайд №</a:t>
            </a:r>
            <a:fld id="{9A0DB2DC-4C9A-4742-B13C-FB6460FD3503}" type="slidenum">
              <a:rPr lang="ru-RU" altLang="ru-RU" sz="1600" dirty="0">
                <a:solidFill>
                  <a:srgbClr val="FFFF00"/>
                </a:solidFill>
              </a:rPr>
            </a:fld>
            <a:endParaRPr lang="ru-RU" altLang="ru-RU" sz="1600" dirty="0">
              <a:solidFill>
                <a:srgbClr val="FFFF00"/>
              </a:solidFill>
            </a:endParaRPr>
          </a:p>
        </p:txBody>
      </p:sp>
      <p:sp>
        <p:nvSpPr>
          <p:cNvPr id="7174" name="Rectangle 3"/>
          <p:cNvSpPr/>
          <p:nvPr/>
        </p:nvSpPr>
        <p:spPr>
          <a:xfrm>
            <a:off x="34925" y="1341438"/>
            <a:ext cx="2238375" cy="208756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80975" lvl="0" indent="-180975" algn="ctr">
              <a:lnSpc>
                <a:spcPct val="80000"/>
              </a:lnSpc>
              <a:buNone/>
            </a:pPr>
            <a:r>
              <a:rPr lang="ru-RU" altLang="ru-RU" sz="1800" b="1" u="sng" dirty="0">
                <a:solidFill>
                  <a:srgbClr val="000099"/>
                </a:solidFill>
                <a:latin typeface="Times New Roman" pitchFamily="18" charset="0"/>
              </a:rPr>
              <a:t>ЮНОШИ:</a:t>
            </a:r>
            <a:endParaRPr lang="ru-RU" altLang="ru-RU" sz="1800" b="1" u="sng" dirty="0">
              <a:solidFill>
                <a:srgbClr val="000099"/>
              </a:solidFill>
              <a:latin typeface="Times New Roman" pitchFamily="18" charset="0"/>
            </a:endParaRPr>
          </a:p>
          <a:p>
            <a:pPr marL="180975" lvl="0" indent="-180975">
              <a:spcBef>
                <a:spcPct val="50000"/>
              </a:spcBef>
            </a:pP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</a:rPr>
              <a:t>«Подтягивание </a:t>
            </a:r>
            <a:br>
              <a:rPr lang="ru-RU" altLang="ru-RU" sz="1800" dirty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</a:rPr>
              <a:t>на перекладине»</a:t>
            </a:r>
            <a:endParaRPr lang="ru-RU" altLang="ru-RU" sz="1800" dirty="0">
              <a:solidFill>
                <a:srgbClr val="000099"/>
              </a:solidFill>
              <a:latin typeface="Times New Roman" pitchFamily="18" charset="0"/>
            </a:endParaRPr>
          </a:p>
          <a:p>
            <a:pPr marL="180975" lvl="0" indent="-180975">
              <a:spcBef>
                <a:spcPct val="50000"/>
              </a:spcBef>
            </a:pP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</a:rPr>
              <a:t>«Бег на </a:t>
            </a:r>
            <a:r>
              <a:rPr lang="ru-RU" altLang="ru-RU" sz="2000" dirty="0">
                <a:solidFill>
                  <a:srgbClr val="000099"/>
                </a:solidFill>
                <a:latin typeface="Times New Roman" pitchFamily="18" charset="0"/>
              </a:rPr>
              <a:t>100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</a:rPr>
              <a:t> м»</a:t>
            </a:r>
            <a:endParaRPr lang="ru-RU" altLang="ru-RU" sz="1800" dirty="0">
              <a:solidFill>
                <a:srgbClr val="000099"/>
              </a:solidFill>
              <a:latin typeface="Times New Roman" pitchFamily="18" charset="0"/>
            </a:endParaRPr>
          </a:p>
          <a:p>
            <a:pPr marL="180975" lvl="0" indent="-180975">
              <a:spcBef>
                <a:spcPct val="50000"/>
              </a:spcBef>
            </a:pP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</a:rPr>
              <a:t>«Бег на 3 км»</a:t>
            </a:r>
            <a:endParaRPr lang="ru-RU" altLang="ru-RU" sz="18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7175" name="Rectangle 4"/>
          <p:cNvSpPr/>
          <p:nvPr/>
        </p:nvSpPr>
        <p:spPr>
          <a:xfrm>
            <a:off x="6516688" y="1270000"/>
            <a:ext cx="2555875" cy="19431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80975" lvl="0" indent="-180975" algn="ctr">
              <a:spcBef>
                <a:spcPct val="50000"/>
              </a:spcBef>
              <a:buNone/>
            </a:pPr>
            <a:r>
              <a:rPr lang="ru-RU" altLang="ru-RU" sz="1800" b="1" u="sng" dirty="0">
                <a:solidFill>
                  <a:srgbClr val="FF0000"/>
                </a:solidFill>
                <a:latin typeface="Times New Roman" pitchFamily="18" charset="0"/>
              </a:rPr>
              <a:t>ДЕВУШКИ:</a:t>
            </a:r>
            <a:endParaRPr lang="ru-RU" altLang="ru-RU" sz="1800" b="1" u="sng" dirty="0">
              <a:solidFill>
                <a:srgbClr val="FF0000"/>
              </a:solidFill>
              <a:latin typeface="Times New Roman" pitchFamily="18" charset="0"/>
            </a:endParaRPr>
          </a:p>
          <a:p>
            <a:pPr marL="180975" lvl="0" indent="-180975">
              <a:spcBef>
                <a:spcPct val="50000"/>
              </a:spcBef>
            </a:pPr>
            <a:r>
              <a:rPr lang="ru-RU" altLang="ru-RU" sz="1800" dirty="0">
                <a:solidFill>
                  <a:srgbClr val="FF0000"/>
                </a:solidFill>
                <a:latin typeface="Times New Roman" pitchFamily="18" charset="0"/>
              </a:rPr>
              <a:t>«Наклоны туловища</a:t>
            </a:r>
            <a:br>
              <a:rPr lang="ru-RU" altLang="ru-RU" sz="1800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altLang="ru-RU" sz="1800" dirty="0">
                <a:solidFill>
                  <a:srgbClr val="FF0000"/>
                </a:solidFill>
                <a:latin typeface="Times New Roman" pitchFamily="18" charset="0"/>
              </a:rPr>
              <a:t> вперед»</a:t>
            </a:r>
            <a:endParaRPr lang="ru-RU" altLang="ru-RU" sz="1800" dirty="0">
              <a:solidFill>
                <a:srgbClr val="FF0000"/>
              </a:solidFill>
              <a:latin typeface="Times New Roman" pitchFamily="18" charset="0"/>
            </a:endParaRPr>
          </a:p>
          <a:p>
            <a:pPr marL="180975" lvl="0" indent="-180975">
              <a:spcBef>
                <a:spcPct val="50000"/>
              </a:spcBef>
            </a:pPr>
            <a:r>
              <a:rPr lang="ru-RU" altLang="ru-RU" sz="1800" dirty="0">
                <a:solidFill>
                  <a:srgbClr val="FF0000"/>
                </a:solidFill>
                <a:latin typeface="Times New Roman" pitchFamily="18" charset="0"/>
              </a:rPr>
              <a:t>«Бег на 100 м»</a:t>
            </a:r>
            <a:endParaRPr lang="ru-RU" altLang="ru-RU" sz="1800" dirty="0">
              <a:solidFill>
                <a:srgbClr val="FF0000"/>
              </a:solidFill>
              <a:latin typeface="Times New Roman" pitchFamily="18" charset="0"/>
            </a:endParaRPr>
          </a:p>
          <a:p>
            <a:pPr marL="180975" lvl="0" indent="-180975">
              <a:spcBef>
                <a:spcPct val="50000"/>
              </a:spcBef>
            </a:pPr>
            <a:r>
              <a:rPr lang="ru-RU" altLang="ru-RU" sz="1800" dirty="0">
                <a:solidFill>
                  <a:srgbClr val="FF0000"/>
                </a:solidFill>
                <a:latin typeface="Times New Roman" pitchFamily="18" charset="0"/>
              </a:rPr>
              <a:t>«Бег на 1 км» </a:t>
            </a:r>
            <a:endParaRPr lang="ru-RU" altLang="ru-RU" sz="1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7176" name="Рисунок 10" descr="Описание: C:\Users\гимнастика 006\AppData\Local\Microsoft\Windows\Temporary Internet Files\Content.Word\004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999" contrast="34000"/>
          </a:blip>
          <a:stretch>
            <a:fillRect/>
          </a:stretch>
        </p:blipFill>
        <p:spPr>
          <a:xfrm>
            <a:off x="107950" y="3789363"/>
            <a:ext cx="2374900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7" name="Рисунок 8" descr="Описание: C:\Users\гимнастика 006\AppData\Local\Microsoft\Windows\Temporary Internet Files\Content.Word\Новый рисунок (5).png"/>
          <p:cNvPicPr>
            <a:picLocks noChangeAspect="1"/>
          </p:cNvPicPr>
          <p:nvPr/>
        </p:nvPicPr>
        <p:blipFill>
          <a:blip r:embed="rId5">
            <a:lum bright="7999" contrast="34000"/>
          </a:blip>
          <a:stretch>
            <a:fillRect/>
          </a:stretch>
        </p:blipFill>
        <p:spPr>
          <a:xfrm>
            <a:off x="5795963" y="3644900"/>
            <a:ext cx="3203575" cy="59372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0346" name="Group 106"/>
          <p:cNvGraphicFramePr>
            <a:graphicFrameLocks noGrp="1"/>
          </p:cNvGraphicFramePr>
          <p:nvPr/>
        </p:nvGraphicFramePr>
        <p:xfrm>
          <a:off x="2555875" y="4292600"/>
          <a:ext cx="5184775" cy="1660525"/>
        </p:xfrm>
        <a:graphic>
          <a:graphicData uri="http://schemas.openxmlformats.org/drawingml/2006/table">
            <a:tbl>
              <a:tblPr/>
              <a:tblGrid>
                <a:gridCol w="1571625"/>
                <a:gridCol w="1882775"/>
                <a:gridCol w="1730375"/>
              </a:tblGrid>
              <a:tr h="579231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349694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1pPr>
                      <a:lvl2pPr marL="821055" indent="-285750">
                        <a:spcBef>
                          <a:spcPct val="20000"/>
                        </a:spcBef>
                        <a:tabLst>
                          <a:tab pos="349694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2pPr>
                      <a:lvl3pPr marL="1228725" indent="-228600">
                        <a:spcBef>
                          <a:spcPct val="20000"/>
                        </a:spcBef>
                        <a:tabLst>
                          <a:tab pos="349694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3pPr>
                      <a:lvl4pPr marL="1637030" indent="-228600">
                        <a:spcBef>
                          <a:spcPct val="20000"/>
                        </a:spcBef>
                        <a:tabLst>
                          <a:tab pos="349694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349694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9694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9694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9694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9694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96945" algn="l"/>
                        </a:tabLst>
                      </a:pPr>
                      <a:r>
                        <a:rPr kumimoji="0" lang="en-US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………………………………………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endParaRPr kumimoji="0" lang="en-US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anchor="ctr" horzOverflow="overflow">
                    <a:lnL w="19050" cap="flat" cmpd="sng" algn="ctr">
                      <a:solidFill>
                        <a:srgbClr val="075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5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5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5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4890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55255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kumimoji="0" lang="en-US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80604020202020204" pitchFamily="34" charset="0"/>
                        <a:cs typeface="Arial" panose="02080604020202020204" pitchFamily="34" charset="0"/>
                      </a:endParaRPr>
                    </a:p>
                  </a:txBody>
                  <a:tcPr marT="45729" marB="45729" anchor="ctr" horzOverflow="overflow">
                    <a:lnL w="19050" cap="flat" cmpd="sng" algn="ctr">
                      <a:solidFill>
                        <a:srgbClr val="075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5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5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5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80604020202020204" pitchFamily="34" charset="0"/>
                          <a:cs typeface="Times New Roman" pitchFamily="18" charset="0"/>
                        </a:rPr>
                        <a:t>…</a:t>
                      </a: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80604020202020204" pitchFamily="34" charset="0"/>
                        <a:cs typeface="Arial" panose="02080604020202020204" pitchFamily="34" charset="0"/>
                      </a:endParaRPr>
                    </a:p>
                  </a:txBody>
                  <a:tcPr marT="45729" marB="45729" anchor="ctr" horzOverflow="overflow">
                    <a:lnL w="19050" cap="flat" cmpd="sng" algn="ctr">
                      <a:solidFill>
                        <a:srgbClr val="075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5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5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5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80604020202020204" pitchFamily="34" charset="0"/>
                        <a:cs typeface="Arial" panose="02080604020202020204" pitchFamily="34" charset="0"/>
                      </a:endParaRPr>
                    </a:p>
                  </a:txBody>
                  <a:tcPr marT="45729" marB="45729" anchor="ctr" horzOverflow="overflow">
                    <a:lnL w="19050" cap="flat" cmpd="sng" algn="ctr">
                      <a:solidFill>
                        <a:srgbClr val="075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5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5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5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873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80604020202020204" pitchFamily="34" charset="0"/>
                        <a:cs typeface="Arial" panose="02080604020202020204" pitchFamily="34" charset="0"/>
                      </a:endParaRPr>
                    </a:p>
                  </a:txBody>
                  <a:tcPr marT="45729" marB="45729" anchor="ctr" horzOverflow="overflow">
                    <a:lnL w="19050" cap="flat" cmpd="sng" algn="ctr">
                      <a:solidFill>
                        <a:srgbClr val="075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5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5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5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80604020202020204" pitchFamily="34" charset="0"/>
                          <a:cs typeface="Times New Roman" pitchFamily="18" charset="0"/>
                        </a:rPr>
                        <a:t>…</a:t>
                      </a: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80604020202020204" pitchFamily="34" charset="0"/>
                        <a:cs typeface="Arial" panose="02080604020202020204" pitchFamily="34" charset="0"/>
                      </a:endParaRPr>
                    </a:p>
                  </a:txBody>
                  <a:tcPr marT="45729" marB="45729" anchor="ctr" horzOverflow="overflow">
                    <a:lnL w="19050" cap="flat" cmpd="sng" algn="ctr">
                      <a:solidFill>
                        <a:srgbClr val="075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5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5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5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80604020202020204" pitchFamily="34" charset="0"/>
                          <a:cs typeface="Arial" panose="0208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80604020202020204" pitchFamily="34" charset="0"/>
                        <a:cs typeface="Arial" panose="02080604020202020204" pitchFamily="34" charset="0"/>
                      </a:endParaRPr>
                    </a:p>
                  </a:txBody>
                  <a:tcPr marT="45729" marB="45729" anchor="ctr" horzOverflow="overflow">
                    <a:lnL w="19050" cap="flat" cmpd="sng" algn="ctr">
                      <a:solidFill>
                        <a:srgbClr val="075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5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5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54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285" name="Rectangle 26"/>
          <p:cNvSpPr>
            <a:spLocks noChangeArrowheads="1"/>
          </p:cNvSpPr>
          <p:nvPr/>
        </p:nvSpPr>
        <p:spPr bwMode="auto">
          <a:xfrm>
            <a:off x="179388" y="6018213"/>
            <a:ext cx="8785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b="1" dirty="0">
                <a:solidFill>
                  <a:srgbClr val="054285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itchFamily="18" charset="0"/>
              </a:rPr>
              <a:t>СИЛА – БЫСТРОТА – ВЫНОСЛИВОСТЬ</a:t>
            </a:r>
            <a:endParaRPr lang="ru-RU" altLang="ru-RU" b="1" dirty="0">
              <a:solidFill>
                <a:srgbClr val="054285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195" name="Picture 46" descr="IMAG1016"/>
          <p:cNvPicPr>
            <a:picLocks noChangeAspect="1"/>
          </p:cNvPicPr>
          <p:nvPr/>
        </p:nvPicPr>
        <p:blipFill>
          <a:blip r:embed="rId6">
            <a:lum bright="29999" contrast="42000"/>
          </a:blip>
          <a:srcRect l="9766" t="13615" r="24774" b="12253"/>
          <a:stretch>
            <a:fillRect/>
          </a:stretch>
        </p:blipFill>
        <p:spPr>
          <a:xfrm>
            <a:off x="2195513" y="908050"/>
            <a:ext cx="2520950" cy="1728788"/>
          </a:xfrm>
          <a:prstGeom prst="rect">
            <a:avLst/>
          </a:prstGeom>
          <a:noFill/>
          <a:ln w="19050" cap="flat" cmpd="sng">
            <a:solidFill>
              <a:srgbClr val="0754A9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196" name="Picture 107" descr="IMG_8010"/>
          <p:cNvPicPr>
            <a:picLocks noChangeAspect="1"/>
          </p:cNvPicPr>
          <p:nvPr/>
        </p:nvPicPr>
        <p:blipFill>
          <a:blip r:embed="rId7">
            <a:lum bright="6000" contrast="6000"/>
          </a:blip>
          <a:srcRect l="37340" t="34987" r="17928" b="14972"/>
          <a:stretch>
            <a:fillRect/>
          </a:stretch>
        </p:blipFill>
        <p:spPr>
          <a:xfrm>
            <a:off x="3779838" y="1844675"/>
            <a:ext cx="2736850" cy="2039938"/>
          </a:xfrm>
          <a:prstGeom prst="rect">
            <a:avLst/>
          </a:prstGeom>
          <a:noFill/>
          <a:ln w="19050" cap="flat" cmpd="sng">
            <a:solidFill>
              <a:srgbClr val="0754A9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 txBox="1"/>
          <p:nvPr/>
        </p:nvSpPr>
        <p:spPr>
          <a:xfrm>
            <a:off x="3175" y="0"/>
            <a:ext cx="9140825" cy="773113"/>
          </a:xfrm>
          <a:prstGeom prst="rect">
            <a:avLst/>
          </a:prstGeom>
          <a:solidFill>
            <a:srgbClr val="17375E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ru-RU" altLang="ru-RU" sz="2800" dirty="0">
                <a:solidFill>
                  <a:srgbClr val="FFFF00"/>
                </a:solidFill>
              </a:rPr>
              <a:t>Определение категории</a:t>
            </a:r>
            <a:br>
              <a:rPr lang="ru-RU" altLang="ru-RU" sz="2800" dirty="0">
                <a:solidFill>
                  <a:srgbClr val="FFFF00"/>
                </a:solidFill>
              </a:rPr>
            </a:br>
            <a:r>
              <a:rPr lang="ru-RU" altLang="ru-RU" sz="2800" dirty="0">
                <a:solidFill>
                  <a:srgbClr val="FFFF00"/>
                </a:solidFill>
              </a:rPr>
              <a:t>профессиональной пригодности</a:t>
            </a:r>
            <a:endParaRPr lang="ru-RU" altLang="ru-RU" sz="2800" dirty="0">
              <a:solidFill>
                <a:srgbClr val="FFFF00"/>
              </a:solidFill>
            </a:endParaRPr>
          </a:p>
        </p:txBody>
      </p:sp>
      <p:grpSp>
        <p:nvGrpSpPr>
          <p:cNvPr id="8195" name="Group 3"/>
          <p:cNvGrpSpPr/>
          <p:nvPr/>
        </p:nvGrpSpPr>
        <p:grpSpPr>
          <a:xfrm>
            <a:off x="0" y="0"/>
            <a:ext cx="9144000" cy="774700"/>
            <a:chOff x="0" y="0"/>
            <a:chExt cx="5760" cy="488"/>
          </a:xfrm>
        </p:grpSpPr>
        <p:grpSp>
          <p:nvGrpSpPr>
            <p:cNvPr id="8207" name="Group 4"/>
            <p:cNvGrpSpPr/>
            <p:nvPr/>
          </p:nvGrpSpPr>
          <p:grpSpPr>
            <a:xfrm>
              <a:off x="0" y="0"/>
              <a:ext cx="1247" cy="487"/>
              <a:chOff x="0" y="0"/>
              <a:chExt cx="1247" cy="487"/>
            </a:xfrm>
          </p:grpSpPr>
          <p:pic>
            <p:nvPicPr>
              <p:cNvPr id="8211" name="Picture 9"/>
              <p:cNvPicPr/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8501" b="5000"/>
              <a:stretch>
                <a:fillRect/>
              </a:stretch>
            </p:blipFill>
            <p:spPr>
              <a:xfrm>
                <a:off x="0" y="0"/>
                <a:ext cx="1247" cy="48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8212" name="Picture 10"/>
              <p:cNvPicPr/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0" y="0"/>
                <a:ext cx="703" cy="48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8208" name="Group 7"/>
            <p:cNvGrpSpPr/>
            <p:nvPr/>
          </p:nvGrpSpPr>
          <p:grpSpPr>
            <a:xfrm>
              <a:off x="4513" y="0"/>
              <a:ext cx="1247" cy="488"/>
              <a:chOff x="4513" y="0"/>
              <a:chExt cx="1247" cy="488"/>
            </a:xfrm>
          </p:grpSpPr>
          <p:pic>
            <p:nvPicPr>
              <p:cNvPr id="8209" name="Picture 9"/>
              <p:cNvPicPr/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8501" b="5000"/>
              <a:stretch>
                <a:fillRect/>
              </a:stretch>
            </p:blipFill>
            <p:spPr>
              <a:xfrm flipH="1">
                <a:off x="4513" y="0"/>
                <a:ext cx="1247" cy="48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8210" name="Picture 9" descr="Эмблема-ВМедА-син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2000"/>
              </a:blip>
              <a:stretch>
                <a:fillRect/>
              </a:stretch>
            </p:blipFill>
            <p:spPr>
              <a:xfrm>
                <a:off x="5114" y="0"/>
                <a:ext cx="397" cy="48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8196" name="Rectangle 2"/>
          <p:cNvSpPr txBox="1"/>
          <p:nvPr/>
        </p:nvSpPr>
        <p:spPr>
          <a:xfrm>
            <a:off x="3175" y="6605588"/>
            <a:ext cx="9140825" cy="252412"/>
          </a:xfrm>
          <a:prstGeom prst="rect">
            <a:avLst/>
          </a:prstGeom>
          <a:solidFill>
            <a:srgbClr val="17375E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ru-RU" altLang="ru-RU" sz="2800" dirty="0">
              <a:solidFill>
                <a:srgbClr val="FFFF00"/>
              </a:solidFill>
            </a:endParaRPr>
          </a:p>
        </p:txBody>
      </p:sp>
      <p:sp>
        <p:nvSpPr>
          <p:cNvPr id="8197" name="Номер слайда 4"/>
          <p:cNvSpPr txBox="1">
            <a:spLocks noGrp="1"/>
          </p:cNvSpPr>
          <p:nvPr/>
        </p:nvSpPr>
        <p:spPr>
          <a:xfrm>
            <a:off x="7596188" y="6599238"/>
            <a:ext cx="1500187" cy="2857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sz="1600" dirty="0">
                <a:solidFill>
                  <a:srgbClr val="FFFF00"/>
                </a:solidFill>
              </a:rPr>
              <a:t>Слайд №</a:t>
            </a:r>
            <a:fld id="{9A0DB2DC-4C9A-4742-B13C-FB6460FD3503}" type="slidenum">
              <a:rPr lang="ru-RU" altLang="ru-RU" sz="1600" dirty="0">
                <a:solidFill>
                  <a:srgbClr val="FFFF00"/>
                </a:solidFill>
              </a:rPr>
            </a:fld>
            <a:endParaRPr lang="ru-RU" altLang="ru-RU" sz="1600" dirty="0">
              <a:solidFill>
                <a:srgbClr val="FFFF00"/>
              </a:solidFill>
            </a:endParaRPr>
          </a:p>
        </p:txBody>
      </p:sp>
      <p:sp>
        <p:nvSpPr>
          <p:cNvPr id="8198" name="Oval 3"/>
          <p:cNvSpPr/>
          <p:nvPr/>
        </p:nvSpPr>
        <p:spPr>
          <a:xfrm>
            <a:off x="3348038" y="1052513"/>
            <a:ext cx="2303462" cy="935037"/>
          </a:xfrm>
          <a:prstGeom prst="ellipse">
            <a:avLst/>
          </a:prstGeom>
          <a:solidFill>
            <a:srgbClr val="99CCFF"/>
          </a:solidFill>
          <a:ln w="19050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sz="4000" b="1" dirty="0">
                <a:solidFill>
                  <a:srgbClr val="000099"/>
                </a:solidFill>
                <a:latin typeface="Times New Roman" pitchFamily="18" charset="0"/>
              </a:rPr>
              <a:t>ППО</a:t>
            </a:r>
            <a:endParaRPr lang="ru-RU" altLang="ru-RU" sz="4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8199" name="Rectangle 4"/>
          <p:cNvSpPr/>
          <p:nvPr/>
        </p:nvSpPr>
        <p:spPr>
          <a:xfrm>
            <a:off x="250825" y="2254250"/>
            <a:ext cx="3743325" cy="1223963"/>
          </a:xfrm>
          <a:prstGeom prst="rect">
            <a:avLst/>
          </a:prstGeom>
          <a:solidFill>
            <a:srgbClr val="99CCFF"/>
          </a:solidFill>
          <a:ln w="19050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rgbClr val="000099"/>
                </a:solidFill>
                <a:latin typeface="Times New Roman" pitchFamily="18" charset="0"/>
              </a:rPr>
              <a:t>Социально-</a:t>
            </a:r>
            <a:br>
              <a:rPr lang="ru-RU" altLang="ru-RU" sz="2400" b="1" dirty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400" b="1" dirty="0">
                <a:solidFill>
                  <a:srgbClr val="000099"/>
                </a:solidFill>
                <a:latin typeface="Times New Roman" pitchFamily="18" charset="0"/>
              </a:rPr>
              <a:t>психологическое</a:t>
            </a:r>
            <a:br>
              <a:rPr lang="ru-RU" altLang="ru-RU" sz="2400" b="1" dirty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400" b="1" dirty="0">
                <a:solidFill>
                  <a:srgbClr val="000099"/>
                </a:solidFill>
                <a:latin typeface="Times New Roman" pitchFamily="18" charset="0"/>
              </a:rPr>
              <a:t>изучение</a:t>
            </a:r>
            <a:endParaRPr lang="ru-RU" altLang="ru-RU" sz="24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8200" name="Rectangle 5"/>
          <p:cNvSpPr/>
          <p:nvPr/>
        </p:nvSpPr>
        <p:spPr>
          <a:xfrm>
            <a:off x="4932363" y="2254250"/>
            <a:ext cx="3960812" cy="1223963"/>
          </a:xfrm>
          <a:prstGeom prst="rect">
            <a:avLst/>
          </a:prstGeom>
          <a:solidFill>
            <a:srgbClr val="99CCFF"/>
          </a:solidFill>
          <a:ln w="19050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rgbClr val="000099"/>
                </a:solidFill>
                <a:latin typeface="Times New Roman" pitchFamily="18" charset="0"/>
              </a:rPr>
              <a:t>Психологическое</a:t>
            </a:r>
            <a:br>
              <a:rPr lang="ru-RU" altLang="ru-RU" sz="2400" b="1" dirty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400" b="1" dirty="0">
                <a:solidFill>
                  <a:srgbClr val="000099"/>
                </a:solidFill>
                <a:latin typeface="Times New Roman" pitchFamily="18" charset="0"/>
              </a:rPr>
              <a:t>обследование</a:t>
            </a:r>
            <a:r>
              <a:rPr lang="ru-RU" altLang="ru-RU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endParaRPr lang="ru-RU" altLang="ru-RU" sz="28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cxnSp>
        <p:nvCxnSpPr>
          <p:cNvPr id="8201" name="AutoShape 6"/>
          <p:cNvCxnSpPr>
            <a:stCxn id="8198" idx="2"/>
            <a:endCxn id="8199" idx="0"/>
          </p:cNvCxnSpPr>
          <p:nvPr/>
        </p:nvCxnSpPr>
        <p:spPr>
          <a:xfrm flipH="1">
            <a:off x="2122488" y="1520825"/>
            <a:ext cx="1216025" cy="723900"/>
          </a:xfrm>
          <a:prstGeom prst="straightConnector1">
            <a:avLst/>
          </a:prstGeom>
          <a:ln w="34925" cap="flat" cmpd="sng">
            <a:solidFill>
              <a:srgbClr val="0000CC"/>
            </a:solidFill>
            <a:prstDash val="solid"/>
            <a:headEnd type="none" w="med" len="med"/>
            <a:tailEnd type="triangle" w="med" len="lg"/>
          </a:ln>
        </p:spPr>
      </p:cxnSp>
      <p:cxnSp>
        <p:nvCxnSpPr>
          <p:cNvPr id="8202" name="AutoShape 7"/>
          <p:cNvCxnSpPr>
            <a:stCxn id="8198" idx="6"/>
            <a:endCxn id="8200" idx="0"/>
          </p:cNvCxnSpPr>
          <p:nvPr/>
        </p:nvCxnSpPr>
        <p:spPr>
          <a:xfrm>
            <a:off x="5661025" y="1520825"/>
            <a:ext cx="1252538" cy="723900"/>
          </a:xfrm>
          <a:prstGeom prst="straightConnector1">
            <a:avLst/>
          </a:prstGeom>
          <a:ln w="34925" cap="flat" cmpd="sng">
            <a:solidFill>
              <a:srgbClr val="0000CC"/>
            </a:solidFill>
            <a:prstDash val="solid"/>
            <a:headEnd type="none" w="med" len="med"/>
            <a:tailEnd type="triangle" w="med" len="lg"/>
          </a:ln>
        </p:spPr>
      </p:cxnSp>
      <p:sp>
        <p:nvSpPr>
          <p:cNvPr id="8203" name="Text Box 8"/>
          <p:cNvSpPr txBox="1"/>
          <p:nvPr/>
        </p:nvSpPr>
        <p:spPr>
          <a:xfrm>
            <a:off x="146050" y="3910013"/>
            <a:ext cx="5075238" cy="247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ts val="1800"/>
              </a:spcBef>
              <a:buNone/>
              <a:tabLst>
                <a:tab pos="352425" algn="l"/>
              </a:tabLst>
            </a:pPr>
            <a:r>
              <a:rPr lang="ru-RU" altLang="ru-RU" sz="2000" dirty="0">
                <a:solidFill>
                  <a:srgbClr val="000000"/>
                </a:solidFill>
              </a:rPr>
              <a:t>	</a:t>
            </a:r>
            <a:r>
              <a:rPr lang="ru-RU" altLang="ru-RU" sz="2400" u="sng" dirty="0">
                <a:solidFill>
                  <a:srgbClr val="003399"/>
                </a:solidFill>
              </a:rPr>
              <a:t>Группы профпригодности:</a:t>
            </a:r>
            <a:endParaRPr lang="ru-RU" altLang="ru-RU" sz="2400" u="sng" dirty="0">
              <a:solidFill>
                <a:srgbClr val="003399"/>
              </a:solidFill>
            </a:endParaRPr>
          </a:p>
          <a:p>
            <a:pPr marL="0" lvl="0" indent="0" defTabSz="914400" eaLnBrk="1" hangingPunct="1">
              <a:spcBef>
                <a:spcPts val="1800"/>
              </a:spcBef>
              <a:buNone/>
              <a:tabLst>
                <a:tab pos="352425" algn="l"/>
              </a:tabLst>
            </a:pPr>
            <a:r>
              <a:rPr lang="ru-RU" altLang="ru-RU" sz="1800" dirty="0">
                <a:solidFill>
                  <a:srgbClr val="006600"/>
                </a:solidFill>
              </a:rPr>
              <a:t>1-я группа</a:t>
            </a:r>
            <a:r>
              <a:rPr lang="ru-RU" altLang="ru-RU" sz="1800" b="1" dirty="0">
                <a:solidFill>
                  <a:srgbClr val="006600"/>
                </a:solidFill>
              </a:rPr>
              <a:t> – рекомендуется в 1-ю очередь </a:t>
            </a:r>
            <a:endParaRPr lang="ru-RU" altLang="ru-RU" sz="1800" b="1" dirty="0">
              <a:solidFill>
                <a:srgbClr val="006600"/>
              </a:solidFill>
            </a:endParaRPr>
          </a:p>
          <a:p>
            <a:pPr marL="0" lvl="0" indent="0" defTabSz="914400" eaLnBrk="1" hangingPunct="1">
              <a:spcBef>
                <a:spcPts val="1800"/>
              </a:spcBef>
              <a:buNone/>
              <a:tabLst>
                <a:tab pos="352425" algn="l"/>
              </a:tabLst>
            </a:pPr>
            <a:r>
              <a:rPr lang="ru-RU" altLang="ru-RU" sz="1800" dirty="0">
                <a:solidFill>
                  <a:srgbClr val="006600"/>
                </a:solidFill>
              </a:rPr>
              <a:t>2-я группа</a:t>
            </a:r>
            <a:r>
              <a:rPr lang="ru-RU" altLang="ru-RU" sz="1800" b="1" dirty="0">
                <a:solidFill>
                  <a:srgbClr val="006600"/>
                </a:solidFill>
              </a:rPr>
              <a:t> – рекомендуется </a:t>
            </a:r>
            <a:endParaRPr lang="ru-RU" altLang="ru-RU" sz="1800" b="1" dirty="0">
              <a:solidFill>
                <a:srgbClr val="006600"/>
              </a:solidFill>
            </a:endParaRPr>
          </a:p>
          <a:p>
            <a:pPr marL="0" lvl="0" indent="0" defTabSz="914400" eaLnBrk="1" hangingPunct="1">
              <a:spcBef>
                <a:spcPts val="1800"/>
              </a:spcBef>
              <a:buNone/>
              <a:tabLst>
                <a:tab pos="352425" algn="l"/>
              </a:tabLst>
            </a:pPr>
            <a:r>
              <a:rPr lang="ru-RU" altLang="ru-RU" sz="1800" dirty="0">
                <a:solidFill>
                  <a:srgbClr val="000099"/>
                </a:solidFill>
              </a:rPr>
              <a:t>3-я группа</a:t>
            </a:r>
            <a:r>
              <a:rPr lang="ru-RU" altLang="ru-RU" sz="1800" b="1" dirty="0">
                <a:solidFill>
                  <a:srgbClr val="000099"/>
                </a:solidFill>
              </a:rPr>
              <a:t> – рекомендуется условно</a:t>
            </a:r>
            <a:r>
              <a:rPr lang="ru-RU" altLang="ru-RU" sz="1800" b="1" dirty="0">
                <a:solidFill>
                  <a:srgbClr val="000000"/>
                </a:solidFill>
              </a:rPr>
              <a:t> </a:t>
            </a:r>
            <a:endParaRPr lang="ru-RU" altLang="ru-RU" sz="1800" b="1" dirty="0">
              <a:solidFill>
                <a:srgbClr val="000000"/>
              </a:solidFill>
            </a:endParaRPr>
          </a:p>
          <a:p>
            <a:pPr marL="0" lvl="0" indent="0" defTabSz="914400" eaLnBrk="1" hangingPunct="1">
              <a:spcBef>
                <a:spcPts val="1800"/>
              </a:spcBef>
              <a:buNone/>
              <a:tabLst>
                <a:tab pos="352425" algn="l"/>
              </a:tabLst>
            </a:pPr>
            <a:r>
              <a:rPr lang="ru-RU" altLang="ru-RU" sz="1800" dirty="0">
                <a:solidFill>
                  <a:srgbClr val="FF0000"/>
                </a:solidFill>
              </a:rPr>
              <a:t>4-я группа</a:t>
            </a:r>
            <a:r>
              <a:rPr lang="ru-RU" altLang="ru-RU" sz="1800" b="1" dirty="0">
                <a:solidFill>
                  <a:srgbClr val="FF0000"/>
                </a:solidFill>
              </a:rPr>
              <a:t> – </a:t>
            </a:r>
            <a:r>
              <a:rPr lang="ru-RU" altLang="ru-RU" sz="1800" b="1" u="sng" dirty="0">
                <a:solidFill>
                  <a:srgbClr val="FF0000"/>
                </a:solidFill>
              </a:rPr>
              <a:t>не рекомендуется</a:t>
            </a:r>
            <a:endParaRPr lang="ru-RU" altLang="ru-RU" sz="1800" b="1" u="sng" dirty="0">
              <a:solidFill>
                <a:srgbClr val="FF0000"/>
              </a:solidFill>
            </a:endParaRPr>
          </a:p>
        </p:txBody>
      </p:sp>
      <p:pic>
        <p:nvPicPr>
          <p:cNvPr id="8204" name="Picture 21" descr="cap021"/>
          <p:cNvPicPr>
            <a:picLocks noChangeAspect="1"/>
          </p:cNvPicPr>
          <p:nvPr/>
        </p:nvPicPr>
        <p:blipFill>
          <a:blip r:embed="rId4">
            <a:lum bright="-6000" contrast="-6000"/>
          </a:blip>
          <a:stretch>
            <a:fillRect/>
          </a:stretch>
        </p:blipFill>
        <p:spPr>
          <a:xfrm>
            <a:off x="5076825" y="3789363"/>
            <a:ext cx="3887788" cy="261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5" name="AutoShape 40"/>
          <p:cNvSpPr/>
          <p:nvPr/>
        </p:nvSpPr>
        <p:spPr>
          <a:xfrm>
            <a:off x="107950" y="4508500"/>
            <a:ext cx="4968875" cy="865188"/>
          </a:xfrm>
          <a:prstGeom prst="roundRect">
            <a:avLst>
              <a:gd name="adj" fmla="val 16667"/>
            </a:avLst>
          </a:prstGeom>
          <a:solidFill>
            <a:srgbClr val="008000">
              <a:alpha val="14902"/>
            </a:srgbClr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ru-RU" altLang="ru-RU" sz="1800" dirty="0"/>
          </a:p>
        </p:txBody>
      </p:sp>
      <p:sp>
        <p:nvSpPr>
          <p:cNvPr id="8206" name="AutoShape 41"/>
          <p:cNvSpPr/>
          <p:nvPr/>
        </p:nvSpPr>
        <p:spPr>
          <a:xfrm>
            <a:off x="107950" y="5516563"/>
            <a:ext cx="4968875" cy="360362"/>
          </a:xfrm>
          <a:prstGeom prst="roundRect">
            <a:avLst>
              <a:gd name="adj" fmla="val 16667"/>
            </a:avLst>
          </a:prstGeom>
          <a:solidFill>
            <a:srgbClr val="0000FF">
              <a:alpha val="14902"/>
            </a:srgbClr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ru-RU" altLang="ru-RU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 txBox="1"/>
          <p:nvPr/>
        </p:nvSpPr>
        <p:spPr>
          <a:xfrm>
            <a:off x="3175" y="0"/>
            <a:ext cx="9140825" cy="773113"/>
          </a:xfrm>
          <a:prstGeom prst="rect">
            <a:avLst/>
          </a:prstGeom>
          <a:solidFill>
            <a:srgbClr val="17375E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sz="2800" dirty="0">
                <a:solidFill>
                  <a:srgbClr val="FFFF00"/>
                </a:solidFill>
              </a:rPr>
              <a:t>Оценка общеобразовательной</a:t>
            </a:r>
            <a:endParaRPr lang="ru-RU" altLang="ru-RU" sz="2800" dirty="0">
              <a:solidFill>
                <a:srgbClr val="FFFF00"/>
              </a:solidFill>
            </a:endParaRPr>
          </a:p>
          <a:p>
            <a:pPr marL="0" lvl="0" indent="0" algn="ctr" eaLnBrk="1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ru-RU" altLang="ru-RU" sz="2800" dirty="0">
                <a:solidFill>
                  <a:srgbClr val="FFFF00"/>
                </a:solidFill>
              </a:rPr>
              <a:t>подготовленности</a:t>
            </a:r>
            <a:endParaRPr lang="ru-RU" altLang="ru-RU" sz="2800" dirty="0">
              <a:solidFill>
                <a:srgbClr val="FFFF00"/>
              </a:solidFill>
            </a:endParaRPr>
          </a:p>
        </p:txBody>
      </p:sp>
      <p:grpSp>
        <p:nvGrpSpPr>
          <p:cNvPr id="9219" name="Group 3"/>
          <p:cNvGrpSpPr/>
          <p:nvPr/>
        </p:nvGrpSpPr>
        <p:grpSpPr>
          <a:xfrm>
            <a:off x="0" y="0"/>
            <a:ext cx="9144000" cy="774700"/>
            <a:chOff x="0" y="0"/>
            <a:chExt cx="5760" cy="488"/>
          </a:xfrm>
        </p:grpSpPr>
        <p:grpSp>
          <p:nvGrpSpPr>
            <p:cNvPr id="9265" name="Group 4"/>
            <p:cNvGrpSpPr/>
            <p:nvPr/>
          </p:nvGrpSpPr>
          <p:grpSpPr>
            <a:xfrm>
              <a:off x="0" y="0"/>
              <a:ext cx="1247" cy="487"/>
              <a:chOff x="0" y="0"/>
              <a:chExt cx="1247" cy="487"/>
            </a:xfrm>
          </p:grpSpPr>
          <p:pic>
            <p:nvPicPr>
              <p:cNvPr id="9269" name="Picture 9"/>
              <p:cNvPicPr/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8501" b="5000"/>
              <a:stretch>
                <a:fillRect/>
              </a:stretch>
            </p:blipFill>
            <p:spPr>
              <a:xfrm>
                <a:off x="0" y="0"/>
                <a:ext cx="1247" cy="48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9270" name="Picture 10"/>
              <p:cNvPicPr/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0" y="0"/>
                <a:ext cx="703" cy="48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9266" name="Group 7"/>
            <p:cNvGrpSpPr/>
            <p:nvPr/>
          </p:nvGrpSpPr>
          <p:grpSpPr>
            <a:xfrm>
              <a:off x="4513" y="0"/>
              <a:ext cx="1247" cy="488"/>
              <a:chOff x="4513" y="0"/>
              <a:chExt cx="1247" cy="488"/>
            </a:xfrm>
          </p:grpSpPr>
          <p:pic>
            <p:nvPicPr>
              <p:cNvPr id="9267" name="Picture 9"/>
              <p:cNvPicPr/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8501" b="5000"/>
              <a:stretch>
                <a:fillRect/>
              </a:stretch>
            </p:blipFill>
            <p:spPr>
              <a:xfrm flipH="1">
                <a:off x="4513" y="0"/>
                <a:ext cx="1247" cy="48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9268" name="Picture 9" descr="Эмблема-ВМедА-син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2000"/>
              </a:blip>
              <a:stretch>
                <a:fillRect/>
              </a:stretch>
            </p:blipFill>
            <p:spPr>
              <a:xfrm>
                <a:off x="5114" y="0"/>
                <a:ext cx="397" cy="48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9220" name="Rectangle 2"/>
          <p:cNvSpPr txBox="1"/>
          <p:nvPr/>
        </p:nvSpPr>
        <p:spPr>
          <a:xfrm>
            <a:off x="3175" y="6605588"/>
            <a:ext cx="9140825" cy="252412"/>
          </a:xfrm>
          <a:prstGeom prst="rect">
            <a:avLst/>
          </a:prstGeom>
          <a:solidFill>
            <a:srgbClr val="17375E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ru-RU" altLang="ru-RU" sz="2800" dirty="0">
              <a:solidFill>
                <a:srgbClr val="FFFF00"/>
              </a:solidFill>
            </a:endParaRPr>
          </a:p>
        </p:txBody>
      </p:sp>
      <p:sp>
        <p:nvSpPr>
          <p:cNvPr id="9221" name="Номер слайда 4"/>
          <p:cNvSpPr txBox="1">
            <a:spLocks noGrp="1"/>
          </p:cNvSpPr>
          <p:nvPr/>
        </p:nvSpPr>
        <p:spPr>
          <a:xfrm>
            <a:off x="7596188" y="6599238"/>
            <a:ext cx="1500187" cy="2857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sz="1600" dirty="0">
                <a:solidFill>
                  <a:srgbClr val="FFFF00"/>
                </a:solidFill>
              </a:rPr>
              <a:t>Слайд №</a:t>
            </a:r>
            <a:fld id="{9A0DB2DC-4C9A-4742-B13C-FB6460FD3503}" type="slidenum">
              <a:rPr lang="ru-RU" altLang="ru-RU" sz="1600" dirty="0">
                <a:solidFill>
                  <a:srgbClr val="FFFF00"/>
                </a:solidFill>
              </a:rPr>
            </a:fld>
            <a:endParaRPr lang="ru-RU" altLang="ru-RU" sz="1600" dirty="0">
              <a:solidFill>
                <a:srgbClr val="FFFF00"/>
              </a:solidFill>
            </a:endParaRPr>
          </a:p>
        </p:txBody>
      </p:sp>
      <p:graphicFrame>
        <p:nvGraphicFramePr>
          <p:cNvPr id="9222" name="Table 9221"/>
          <p:cNvGraphicFramePr/>
          <p:nvPr/>
        </p:nvGraphicFramePr>
        <p:xfrm>
          <a:off x="1077913" y="1414463"/>
          <a:ext cx="7138987" cy="3629025"/>
        </p:xfrm>
        <a:graphic>
          <a:graphicData uri="http://schemas.openxmlformats.org/drawingml/2006/table">
            <a:tbl>
              <a:tblPr/>
              <a:tblGrid>
                <a:gridCol w="519113"/>
                <a:gridCol w="2217737"/>
                <a:gridCol w="1309688"/>
                <a:gridCol w="1546225"/>
                <a:gridCol w="1546225"/>
              </a:tblGrid>
              <a:tr h="731838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ru-RU" alt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alt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ru-RU" alt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altLang="ru-RU" sz="1400" dirty="0">
                        <a:latin typeface="Times New Roman" pitchFamily="18" charset="0"/>
                      </a:endParaRPr>
                    </a:p>
                  </a:txBody>
                  <a:tcPr marT="45708" marB="45708" anchor="ctr" anchorCtr="0">
                    <a:lnL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ru-RU" alt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Специальности подготовки</a:t>
                      </a:r>
                      <a:endParaRPr lang="ru-RU" altLang="ru-RU" sz="1400" dirty="0">
                        <a:latin typeface="Times New Roman" pitchFamily="18" charset="0"/>
                      </a:endParaRPr>
                    </a:p>
                  </a:txBody>
                  <a:tcPr marT="45708" marB="45708" anchor="ctr" anchorCtr="0">
                    <a:lnL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ru-RU" alt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баллов, подтверждающее успешное прохождение вступительных испытаний</a:t>
                      </a:r>
                      <a:br>
                        <a:rPr lang="ru-RU" altLang="ru-RU" sz="1400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alt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по общеобразовательным предметам</a:t>
                      </a:r>
                      <a:endParaRPr lang="ru-RU" altLang="ru-RU" sz="1400" dirty="0">
                        <a:latin typeface="Times New Roman" pitchFamily="18" charset="0"/>
                      </a:endParaRPr>
                    </a:p>
                  </a:txBody>
                  <a:tcPr marT="45708" marB="45708" anchor="ctr" anchorCtr="0">
                    <a:lnL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 vMerge="1">
                  <a:tcPr>
                    <a:lnL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ru-RU" alt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lang="ru-RU" altLang="ru-RU" sz="1400" b="1" dirty="0">
                        <a:latin typeface="Times New Roman" pitchFamily="18" charset="0"/>
                      </a:endParaRPr>
                    </a:p>
                  </a:txBody>
                  <a:tcPr marT="45708" marB="45708">
                    <a:lnL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ru-RU" alt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altLang="ru-RU" sz="1400" dirty="0">
                        <a:latin typeface="Times New Roman" pitchFamily="18" charset="0"/>
                      </a:endParaRPr>
                    </a:p>
                  </a:txBody>
                  <a:tcPr marT="45708" marB="45708">
                    <a:lnL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ru-RU" alt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altLang="ru-RU" sz="1400" dirty="0">
                        <a:latin typeface="Times New Roman" pitchFamily="18" charset="0"/>
                      </a:endParaRPr>
                    </a:p>
                  </a:txBody>
                  <a:tcPr marT="45708" marB="45708">
                    <a:lnL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ru-RU" altLang="ru-RU" sz="2000" dirty="0">
                          <a:latin typeface="Times New Roman" pitchFamily="18" charset="0"/>
                        </a:rPr>
                        <a:t>1.</a:t>
                      </a:r>
                      <a:endParaRPr lang="ru-RU" altLang="ru-RU" sz="2000" dirty="0">
                        <a:latin typeface="Times New Roman" pitchFamily="18" charset="0"/>
                      </a:endParaRPr>
                    </a:p>
                  </a:txBody>
                  <a:tcPr marT="45708" marB="45708" anchor="ctr" anchorCtr="0">
                    <a:lnL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ru-RU" alt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Лечебное дело</a:t>
                      </a:r>
                      <a:endParaRPr lang="ru-RU" altLang="ru-RU" sz="2000" dirty="0"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T="45708" marB="45708" anchor="ctr" anchorCtr="0">
                    <a:lnL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ru-RU" alt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altLang="ru-RU" sz="2800" b="1" dirty="0"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T="45708" marB="45708" anchor="ctr" anchorCtr="0">
                    <a:lnL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buNone/>
                      </a:pPr>
                      <a:r>
                        <a:rPr lang="ru-RU" altLang="ru-RU" sz="2800" dirty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altLang="ru-RU" sz="2800" dirty="0"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T="45708" marB="45708" anchor="ctr" anchorCtr="0">
                    <a:lnL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buNone/>
                      </a:pPr>
                      <a:r>
                        <a:rPr lang="ru-RU" altLang="ru-RU" sz="2800" dirty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altLang="ru-RU" sz="2800" dirty="0"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T="45708" marB="45708" anchor="ctr" anchorCtr="0">
                    <a:lnL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ru-RU" altLang="ru-RU" sz="2000" dirty="0">
                          <a:latin typeface="Times New Roman" pitchFamily="18" charset="0"/>
                        </a:rPr>
                        <a:t>2.</a:t>
                      </a:r>
                      <a:endParaRPr lang="ru-RU" altLang="ru-RU" sz="2000" dirty="0">
                        <a:latin typeface="Times New Roman" pitchFamily="18" charset="0"/>
                      </a:endParaRPr>
                    </a:p>
                  </a:txBody>
                  <a:tcPr marT="45708" marB="45708" anchor="ctr" anchorCtr="0">
                    <a:lnL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ru-RU" alt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Стоматология</a:t>
                      </a:r>
                      <a:endParaRPr lang="ru-RU" altLang="ru-RU" sz="2000" dirty="0"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T="45708" marB="45708" anchor="ctr" anchorCtr="0">
                    <a:lnL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buNone/>
                      </a:pPr>
                      <a:r>
                        <a:rPr lang="ru-RU" alt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altLang="ru-RU" sz="2800" b="1" dirty="0"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T="45708" marB="45708" anchor="ctr" anchorCtr="0">
                    <a:lnL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buNone/>
                      </a:pPr>
                      <a:r>
                        <a:rPr lang="ru-RU" altLang="ru-RU" sz="2800" dirty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altLang="ru-RU" sz="2800" dirty="0"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T="45708" marB="45708" anchor="ctr" anchorCtr="0">
                    <a:lnL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buNone/>
                      </a:pPr>
                      <a:r>
                        <a:rPr lang="ru-RU" altLang="ru-RU" sz="2800" dirty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altLang="ru-RU" sz="2800" dirty="0"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T="45708" marB="45708" anchor="ctr" anchorCtr="0">
                    <a:lnL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ru-RU" altLang="ru-RU" sz="2000" dirty="0">
                          <a:latin typeface="Times New Roman" pitchFamily="18" charset="0"/>
                        </a:rPr>
                        <a:t>3.</a:t>
                      </a:r>
                      <a:endParaRPr lang="ru-RU" altLang="ru-RU" sz="2000" dirty="0">
                        <a:latin typeface="Times New Roman" pitchFamily="18" charset="0"/>
                      </a:endParaRPr>
                    </a:p>
                  </a:txBody>
                  <a:tcPr marT="45708" marB="45708" anchor="ctr" anchorCtr="0">
                    <a:lnL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ru-RU" alt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Фармация</a:t>
                      </a:r>
                      <a:endParaRPr lang="ru-RU" altLang="ru-RU" sz="2000" dirty="0"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T="45708" marB="45708" anchor="ctr" anchorCtr="0">
                    <a:lnL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buNone/>
                      </a:pPr>
                      <a:r>
                        <a:rPr lang="ru-RU" alt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altLang="ru-RU" sz="2800" b="1" dirty="0"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T="45708" marB="45708" anchor="ctr" anchorCtr="0">
                    <a:lnL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buNone/>
                      </a:pPr>
                      <a:r>
                        <a:rPr lang="ru-RU" altLang="ru-RU" sz="2800" dirty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altLang="ru-RU" sz="2800" dirty="0"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T="45708" marB="45708" anchor="ctr" anchorCtr="0">
                    <a:lnL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buNone/>
                      </a:pPr>
                      <a:r>
                        <a:rPr lang="ru-RU" altLang="ru-RU" sz="2800" dirty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altLang="ru-RU" sz="2800" dirty="0"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T="45708" marB="45708" anchor="ctr" anchorCtr="0">
                    <a:lnL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ru-RU" altLang="ru-RU" sz="2000" dirty="0">
                          <a:latin typeface="Times New Roman" pitchFamily="18" charset="0"/>
                        </a:rPr>
                        <a:t>4.</a:t>
                      </a:r>
                      <a:endParaRPr lang="ru-RU" altLang="ru-RU" sz="2000" dirty="0">
                        <a:latin typeface="Times New Roman" pitchFamily="18" charset="0"/>
                      </a:endParaRPr>
                    </a:p>
                  </a:txBody>
                  <a:tcPr marT="45708" marB="45708" anchor="ctr" anchorCtr="0">
                    <a:lnL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ru-RU" alt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Медико-профилактическое дело</a:t>
                      </a:r>
                      <a:endParaRPr lang="ru-RU" altLang="ru-RU" sz="2000" dirty="0"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T="45708" marB="45708" anchor="ctr" anchorCtr="0">
                    <a:lnL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buNone/>
                      </a:pPr>
                      <a:r>
                        <a:rPr lang="ru-RU" alt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altLang="ru-RU" sz="2800" b="1" dirty="0"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T="45708" marB="45708" anchor="ctr" anchorCtr="0">
                    <a:lnL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buNone/>
                      </a:pPr>
                      <a:r>
                        <a:rPr lang="ru-RU" altLang="ru-RU" sz="2800" dirty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altLang="ru-RU" sz="2800" dirty="0"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T="45708" marB="45708" anchor="ctr" anchorCtr="0">
                    <a:lnL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ru-RU" altLang="ru-RU" sz="2800" dirty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altLang="ru-RU" sz="2800" dirty="0"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T="45708" marB="45708" anchor="ctr" anchorCtr="0">
                    <a:lnL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62" name="Rectangle 186"/>
          <p:cNvSpPr/>
          <p:nvPr/>
        </p:nvSpPr>
        <p:spPr>
          <a:xfrm>
            <a:off x="34925" y="765175"/>
            <a:ext cx="91090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sz="2400" b="1" u="sng" dirty="0">
                <a:solidFill>
                  <a:srgbClr val="0000FF"/>
                </a:solidFill>
                <a:latin typeface="Times New Roman" pitchFamily="18" charset="0"/>
              </a:rPr>
              <a:t>Высшее образование</a:t>
            </a:r>
            <a:r>
              <a:rPr lang="ru-RU" altLang="ru-RU" sz="2400" u="sng" dirty="0">
                <a:solidFill>
                  <a:srgbClr val="0000FF"/>
                </a:solidFill>
                <a:latin typeface="Times New Roman" pitchFamily="18" charset="0"/>
              </a:rPr>
              <a:t> (врач, провизор)</a:t>
            </a:r>
            <a:endParaRPr lang="ru-RU" altLang="ru-RU" sz="2400" u="sng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263" name="Rectangle 196"/>
          <p:cNvSpPr/>
          <p:nvPr/>
        </p:nvSpPr>
        <p:spPr>
          <a:xfrm>
            <a:off x="34925" y="5157788"/>
            <a:ext cx="91090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sz="2400" b="1" u="sng" dirty="0">
                <a:solidFill>
                  <a:srgbClr val="0000FF"/>
                </a:solidFill>
                <a:latin typeface="Times New Roman" pitchFamily="18" charset="0"/>
              </a:rPr>
              <a:t>Среднее профессиональное образование</a:t>
            </a:r>
            <a:r>
              <a:rPr lang="ru-RU" altLang="ru-RU" sz="2400" u="sng" dirty="0">
                <a:solidFill>
                  <a:srgbClr val="0000FF"/>
                </a:solidFill>
                <a:latin typeface="Times New Roman" pitchFamily="18" charset="0"/>
              </a:rPr>
              <a:t> (фельдшер)</a:t>
            </a:r>
            <a:endParaRPr lang="ru-RU" altLang="ru-RU" sz="2400" u="sng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264" name="Rectangle 197"/>
          <p:cNvSpPr/>
          <p:nvPr/>
        </p:nvSpPr>
        <p:spPr>
          <a:xfrm>
            <a:off x="358775" y="5518150"/>
            <a:ext cx="84963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sz="3000" b="1" dirty="0">
                <a:solidFill>
                  <a:srgbClr val="FF0000"/>
                </a:solidFill>
                <a:latin typeface="Times New Roman" pitchFamily="18" charset="0"/>
              </a:rPr>
              <a:t>Оценивается по среднему баллу</a:t>
            </a:r>
            <a:br>
              <a:rPr lang="ru-RU" altLang="ru-RU" sz="30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altLang="ru-RU" sz="3000" b="1" dirty="0">
                <a:solidFill>
                  <a:srgbClr val="FF0000"/>
                </a:solidFill>
                <a:latin typeface="Times New Roman" pitchFamily="18" charset="0"/>
              </a:rPr>
              <a:t>аттестата о среднем общем образовании</a:t>
            </a:r>
            <a:endParaRPr lang="ru-RU" altLang="ru-RU" sz="3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 txBox="1"/>
          <p:nvPr/>
        </p:nvSpPr>
        <p:spPr>
          <a:xfrm>
            <a:off x="3175" y="0"/>
            <a:ext cx="9140825" cy="773113"/>
          </a:xfrm>
          <a:prstGeom prst="rect">
            <a:avLst/>
          </a:prstGeom>
          <a:solidFill>
            <a:srgbClr val="17375E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ru-RU" altLang="ru-RU" sz="2800" dirty="0">
                <a:solidFill>
                  <a:srgbClr val="FFFF00"/>
                </a:solidFill>
              </a:rPr>
              <a:t>Учет индивидуальных достижений</a:t>
            </a:r>
            <a:br>
              <a:rPr lang="ru-RU" altLang="ru-RU" sz="2800" dirty="0">
                <a:solidFill>
                  <a:srgbClr val="FFFF00"/>
                </a:solidFill>
              </a:rPr>
            </a:br>
            <a:r>
              <a:rPr lang="ru-RU" altLang="ru-RU" sz="2000" dirty="0">
                <a:solidFill>
                  <a:srgbClr val="FFFF00"/>
                </a:solidFill>
              </a:rPr>
              <a:t>(специалитет)</a:t>
            </a:r>
            <a:endParaRPr lang="ru-RU" altLang="ru-RU" dirty="0">
              <a:solidFill>
                <a:srgbClr val="FFFF00"/>
              </a:solidFill>
            </a:endParaRPr>
          </a:p>
        </p:txBody>
      </p:sp>
      <p:grpSp>
        <p:nvGrpSpPr>
          <p:cNvPr id="10243" name="Group 3"/>
          <p:cNvGrpSpPr/>
          <p:nvPr/>
        </p:nvGrpSpPr>
        <p:grpSpPr>
          <a:xfrm>
            <a:off x="0" y="0"/>
            <a:ext cx="9144000" cy="774700"/>
            <a:chOff x="0" y="0"/>
            <a:chExt cx="5760" cy="488"/>
          </a:xfrm>
        </p:grpSpPr>
        <p:grpSp>
          <p:nvGrpSpPr>
            <p:cNvPr id="10326" name="Group 4"/>
            <p:cNvGrpSpPr/>
            <p:nvPr/>
          </p:nvGrpSpPr>
          <p:grpSpPr>
            <a:xfrm>
              <a:off x="0" y="0"/>
              <a:ext cx="1247" cy="487"/>
              <a:chOff x="0" y="0"/>
              <a:chExt cx="1247" cy="487"/>
            </a:xfrm>
          </p:grpSpPr>
          <p:pic>
            <p:nvPicPr>
              <p:cNvPr id="10330" name="Picture 9"/>
              <p:cNvPicPr/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8501" b="5000"/>
              <a:stretch>
                <a:fillRect/>
              </a:stretch>
            </p:blipFill>
            <p:spPr>
              <a:xfrm>
                <a:off x="0" y="0"/>
                <a:ext cx="1247" cy="48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331" name="Picture 10"/>
              <p:cNvPicPr/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0" y="0"/>
                <a:ext cx="703" cy="48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0327" name="Group 7"/>
            <p:cNvGrpSpPr/>
            <p:nvPr/>
          </p:nvGrpSpPr>
          <p:grpSpPr>
            <a:xfrm>
              <a:off x="4513" y="0"/>
              <a:ext cx="1247" cy="488"/>
              <a:chOff x="4513" y="0"/>
              <a:chExt cx="1247" cy="488"/>
            </a:xfrm>
          </p:grpSpPr>
          <p:pic>
            <p:nvPicPr>
              <p:cNvPr id="10328" name="Picture 9"/>
              <p:cNvPicPr/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8501" b="5000"/>
              <a:stretch>
                <a:fillRect/>
              </a:stretch>
            </p:blipFill>
            <p:spPr>
              <a:xfrm flipH="1">
                <a:off x="4513" y="0"/>
                <a:ext cx="1247" cy="48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329" name="Picture 9" descr="Эмблема-ВМедА-син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2000"/>
              </a:blip>
              <a:stretch>
                <a:fillRect/>
              </a:stretch>
            </p:blipFill>
            <p:spPr>
              <a:xfrm>
                <a:off x="5114" y="0"/>
                <a:ext cx="397" cy="48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10244" name="Rectangle 2"/>
          <p:cNvSpPr txBox="1"/>
          <p:nvPr/>
        </p:nvSpPr>
        <p:spPr>
          <a:xfrm>
            <a:off x="3175" y="6605588"/>
            <a:ext cx="9140825" cy="252412"/>
          </a:xfrm>
          <a:prstGeom prst="rect">
            <a:avLst/>
          </a:prstGeom>
          <a:solidFill>
            <a:srgbClr val="17375E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ru-RU" altLang="ru-RU" sz="2800" dirty="0">
              <a:solidFill>
                <a:srgbClr val="FFFF00"/>
              </a:solidFill>
            </a:endParaRPr>
          </a:p>
        </p:txBody>
      </p:sp>
      <p:sp>
        <p:nvSpPr>
          <p:cNvPr id="10245" name="Номер слайда 4"/>
          <p:cNvSpPr txBox="1">
            <a:spLocks noGrp="1"/>
          </p:cNvSpPr>
          <p:nvPr/>
        </p:nvSpPr>
        <p:spPr>
          <a:xfrm>
            <a:off x="7596188" y="6599238"/>
            <a:ext cx="1500187" cy="2857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sz="1600" dirty="0">
                <a:solidFill>
                  <a:srgbClr val="FFFF00"/>
                </a:solidFill>
              </a:rPr>
              <a:t>Слайд №</a:t>
            </a:r>
            <a:fld id="{9A0DB2DC-4C9A-4742-B13C-FB6460FD3503}" type="slidenum">
              <a:rPr lang="ru-RU" altLang="ru-RU" sz="1600" dirty="0">
                <a:solidFill>
                  <a:srgbClr val="FFFF00"/>
                </a:solidFill>
              </a:rPr>
            </a:fld>
            <a:endParaRPr lang="ru-RU" altLang="ru-RU" sz="1600" dirty="0">
              <a:solidFill>
                <a:srgbClr val="FFFF00"/>
              </a:solidFill>
            </a:endParaRPr>
          </a:p>
        </p:txBody>
      </p:sp>
      <p:graphicFrame>
        <p:nvGraphicFramePr>
          <p:cNvPr id="10246" name="Table 10245"/>
          <p:cNvGraphicFramePr/>
          <p:nvPr/>
        </p:nvGraphicFramePr>
        <p:xfrm>
          <a:off x="107950" y="908050"/>
          <a:ext cx="8928100" cy="5629275"/>
        </p:xfrm>
        <a:graphic>
          <a:graphicData uri="http://schemas.openxmlformats.org/drawingml/2006/table">
            <a:tbl>
              <a:tblPr/>
              <a:tblGrid>
                <a:gridCol w="601663"/>
                <a:gridCol w="7667625"/>
                <a:gridCol w="658812"/>
              </a:tblGrid>
              <a:tr h="4508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lnSpc>
                          <a:spcPct val="90000"/>
                        </a:lnSpc>
                        <a:buNone/>
                      </a:pPr>
                      <a:r>
                        <a:rPr lang="ru-RU" alt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br>
                        <a:rPr lang="ru-RU" altLang="ru-RU" sz="1300" b="1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alt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altLang="ru-RU" sz="1300" b="1" dirty="0">
                        <a:latin typeface="Times New Roman" pitchFamily="18" charset="0"/>
                      </a:endParaRPr>
                    </a:p>
                  </a:txBody>
                  <a:tcPr marL="36000" marR="36000" marT="46792" marB="46792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9F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lnSpc>
                          <a:spcPct val="90000"/>
                        </a:lnSpc>
                        <a:buNone/>
                      </a:pPr>
                      <a:r>
                        <a:rPr lang="ru-RU" alt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altLang="ru-RU" sz="1300" b="1" dirty="0">
                        <a:latin typeface="Times New Roman" pitchFamily="18" charset="0"/>
                      </a:endParaRPr>
                    </a:p>
                  </a:txBody>
                  <a:tcPr marL="36000" marR="36000" marT="46792" marB="4679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9F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lnSpc>
                          <a:spcPct val="90000"/>
                        </a:lnSpc>
                        <a:buNone/>
                      </a:pPr>
                      <a:r>
                        <a:rPr lang="ru-RU" alt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Баллы</a:t>
                      </a:r>
                      <a:endParaRPr lang="ru-RU" altLang="ru-RU" sz="1300" b="1" dirty="0">
                        <a:latin typeface="Times New Roman" pitchFamily="18" charset="0"/>
                      </a:endParaRPr>
                    </a:p>
                  </a:txBody>
                  <a:tcPr marL="36000" marR="36000" marT="46792" marB="46792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9FCD"/>
                    </a:solidFill>
                  </a:tcPr>
                </a:tc>
              </a:tr>
              <a:tr h="2857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lnSpc>
                          <a:spcPct val="90000"/>
                        </a:lnSpc>
                        <a:buNone/>
                      </a:pPr>
                      <a:r>
                        <a:rPr lang="ru-RU" altLang="ru-RU" sz="1400" b="1" dirty="0">
                          <a:solidFill>
                            <a:srgbClr val="0202A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altLang="ru-RU" sz="1400" b="1" dirty="0">
                        <a:solidFill>
                          <a:srgbClr val="0202AA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buNone/>
                      </a:pPr>
                      <a:r>
                        <a:rPr lang="ru-RU" altLang="ru-RU" sz="1400" dirty="0">
                          <a:solidFill>
                            <a:srgbClr val="0202A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Чемпион / призер ОИ, ЧМ, ЧЕ по олимпийским видам спорта</a:t>
                      </a:r>
                      <a:endParaRPr lang="ru-RU" altLang="ru-RU" sz="1400" dirty="0">
                        <a:solidFill>
                          <a:srgbClr val="0202AA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lnSpc>
                          <a:spcPct val="90000"/>
                        </a:lnSpc>
                        <a:buNone/>
                      </a:pPr>
                      <a:r>
                        <a:rPr lang="ru-RU" altLang="ru-RU" sz="1400" b="1" dirty="0">
                          <a:solidFill>
                            <a:srgbClr val="0202A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altLang="ru-RU" sz="1400" b="1" dirty="0">
                        <a:solidFill>
                          <a:srgbClr val="0202AA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lnSpc>
                          <a:spcPct val="90000"/>
                        </a:lnSpc>
                        <a:buNone/>
                      </a:pPr>
                      <a:r>
                        <a:rPr lang="ru-RU" alt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altLang="ru-RU" sz="1400" b="1" dirty="0">
                        <a:latin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5D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buNone/>
                      </a:pPr>
                      <a:r>
                        <a:rPr lang="ru-RU" alt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Аттестат школы «5,0»</a:t>
                      </a:r>
                      <a:endParaRPr lang="ru-RU" altLang="ru-RU" sz="1400" dirty="0"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5D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lnSpc>
                          <a:spcPct val="90000"/>
                        </a:lnSpc>
                        <a:buNone/>
                      </a:pPr>
                      <a:r>
                        <a:rPr lang="ru-RU" alt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altLang="ru-RU" sz="1400" b="1" dirty="0">
                        <a:latin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5D8"/>
                    </a:solidFill>
                  </a:tcPr>
                </a:tc>
              </a:tr>
              <a:tr h="2857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lnSpc>
                          <a:spcPct val="90000"/>
                        </a:lnSpc>
                        <a:buNone/>
                      </a:pPr>
                      <a:r>
                        <a:rPr lang="ru-RU" altLang="ru-RU" sz="1400" b="1" dirty="0">
                          <a:solidFill>
                            <a:srgbClr val="0202A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altLang="ru-RU" sz="1400" b="1" dirty="0">
                        <a:solidFill>
                          <a:srgbClr val="0202AA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buNone/>
                      </a:pPr>
                      <a:r>
                        <a:rPr lang="ru-RU" altLang="ru-RU" sz="1400" dirty="0">
                          <a:solidFill>
                            <a:srgbClr val="0202A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Диплом колледжа «5,0»</a:t>
                      </a:r>
                      <a:endParaRPr lang="ru-RU" altLang="ru-RU" sz="1400" dirty="0">
                        <a:solidFill>
                          <a:srgbClr val="0202AA"/>
                        </a:solidFill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lnSpc>
                          <a:spcPct val="90000"/>
                        </a:lnSpc>
                        <a:buNone/>
                      </a:pPr>
                      <a:r>
                        <a:rPr lang="ru-RU" altLang="ru-RU" sz="1400" b="1" dirty="0">
                          <a:solidFill>
                            <a:srgbClr val="0202A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altLang="ru-RU" sz="1400" b="1" dirty="0">
                        <a:solidFill>
                          <a:srgbClr val="0202AA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lnSpc>
                          <a:spcPct val="90000"/>
                        </a:lnSpc>
                        <a:buNone/>
                      </a:pPr>
                      <a:r>
                        <a:rPr lang="ru-RU" alt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altLang="ru-RU" sz="1400" b="1" dirty="0">
                        <a:latin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5D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buNone/>
                      </a:pPr>
                      <a:r>
                        <a:rPr lang="ru-RU" alt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Кадетская школа (оценок в аттестате «5» - 50%, «4» - 50%)</a:t>
                      </a:r>
                      <a:endParaRPr lang="ru-RU" altLang="ru-RU" sz="1400" dirty="0"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5D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lnSpc>
                          <a:spcPct val="90000"/>
                        </a:lnSpc>
                        <a:buNone/>
                      </a:pPr>
                      <a:r>
                        <a:rPr lang="ru-RU" alt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altLang="ru-RU" sz="1400" b="1" dirty="0">
                        <a:latin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5D8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lnSpc>
                          <a:spcPct val="90000"/>
                        </a:lnSpc>
                        <a:buNone/>
                      </a:pPr>
                      <a:r>
                        <a:rPr lang="ru-RU" altLang="ru-RU" sz="1400" b="1" dirty="0">
                          <a:solidFill>
                            <a:srgbClr val="0202A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altLang="ru-RU" sz="1400" b="1" dirty="0">
                        <a:solidFill>
                          <a:srgbClr val="0202AA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buNone/>
                      </a:pPr>
                      <a:r>
                        <a:rPr lang="ru-RU" altLang="ru-RU" sz="1400" dirty="0">
                          <a:solidFill>
                            <a:srgbClr val="0202A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Победитель / призер олимпиад (конкурсов, т.ч. спортивных), проводимых Минобороны России</a:t>
                      </a:r>
                      <a:endParaRPr lang="ru-RU" altLang="ru-RU" sz="1400" dirty="0">
                        <a:solidFill>
                          <a:srgbClr val="0202AA"/>
                        </a:solidFill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lnSpc>
                          <a:spcPct val="90000"/>
                        </a:lnSpc>
                        <a:buNone/>
                      </a:pPr>
                      <a:r>
                        <a:rPr lang="ru-RU" altLang="ru-RU" sz="1400" b="1" dirty="0">
                          <a:solidFill>
                            <a:srgbClr val="0202A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/ 5</a:t>
                      </a:r>
                      <a:endParaRPr lang="ru-RU" altLang="ru-RU" sz="1400" b="1" dirty="0">
                        <a:solidFill>
                          <a:srgbClr val="0202AA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lnSpc>
                          <a:spcPct val="90000"/>
                        </a:lnSpc>
                        <a:buNone/>
                      </a:pPr>
                      <a:r>
                        <a:rPr lang="ru-RU" alt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altLang="ru-RU" sz="1400" b="1" dirty="0">
                        <a:latin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5D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buNone/>
                      </a:pPr>
                      <a:r>
                        <a:rPr lang="ru-RU" alt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Победитель / призер олимпиад школьников (при ЕГЭ&gt;65 баллов)</a:t>
                      </a:r>
                      <a:endParaRPr lang="ru-RU" altLang="ru-RU" sz="1400" dirty="0">
                        <a:latin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5D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lnSpc>
                          <a:spcPct val="90000"/>
                        </a:lnSpc>
                        <a:buNone/>
                      </a:pPr>
                      <a:r>
                        <a:rPr lang="ru-RU" alt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7 / 5</a:t>
                      </a:r>
                      <a:endParaRPr lang="ru-RU" altLang="ru-RU" sz="1400" b="1" dirty="0">
                        <a:latin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5D8"/>
                    </a:solidFill>
                  </a:tcPr>
                </a:tc>
              </a:tr>
              <a:tr h="2857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lnSpc>
                          <a:spcPct val="90000"/>
                        </a:lnSpc>
                        <a:buNone/>
                      </a:pPr>
                      <a:r>
                        <a:rPr lang="ru-RU" altLang="ru-RU" sz="1400" b="1" dirty="0">
                          <a:solidFill>
                            <a:srgbClr val="0202A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altLang="ru-RU" sz="1400" b="1" dirty="0">
                        <a:solidFill>
                          <a:srgbClr val="0202AA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buNone/>
                      </a:pPr>
                      <a:r>
                        <a:rPr lang="ru-RU" altLang="ru-RU" sz="1400" dirty="0">
                          <a:solidFill>
                            <a:srgbClr val="0202A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СВУ/НВМУ/КК</a:t>
                      </a:r>
                      <a:endParaRPr lang="ru-RU" altLang="ru-RU" sz="1400" dirty="0">
                        <a:solidFill>
                          <a:srgbClr val="0202AA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lnSpc>
                          <a:spcPct val="90000"/>
                        </a:lnSpc>
                        <a:buNone/>
                      </a:pPr>
                      <a:r>
                        <a:rPr lang="ru-RU" altLang="ru-RU" sz="1400" b="1" dirty="0">
                          <a:solidFill>
                            <a:srgbClr val="0202A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altLang="ru-RU" sz="1400" b="1" dirty="0">
                        <a:solidFill>
                          <a:srgbClr val="0202AA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lnSpc>
                          <a:spcPct val="90000"/>
                        </a:lnSpc>
                        <a:buNone/>
                      </a:pPr>
                      <a:r>
                        <a:rPr lang="ru-RU" alt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altLang="ru-RU" sz="1400" b="1" dirty="0">
                        <a:latin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5D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buNone/>
                      </a:pPr>
                      <a:r>
                        <a:rPr lang="ru-RU" alt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Спортивные разряды (звания) по олимпийским видам спорта:</a:t>
                      </a:r>
                      <a:endParaRPr lang="ru-RU" altLang="ru-RU" sz="1400" dirty="0">
                        <a:latin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5D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spcBef>
                          <a:spcPct val="20000"/>
                        </a:spcBef>
                        <a:buNone/>
                      </a:pPr>
                      <a:endParaRPr lang="ru-RU" altLang="ru-RU" sz="1400" b="1" dirty="0">
                        <a:latin typeface="Arial" panose="02080604020202020204" pitchFamily="34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5D8"/>
                    </a:solidFill>
                  </a:tcPr>
                </a:tc>
              </a:tr>
              <a:tr h="2857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lnSpc>
                          <a:spcPct val="90000"/>
                        </a:lnSpc>
                        <a:buNone/>
                      </a:pPr>
                      <a:r>
                        <a:rPr lang="ru-RU" alt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altLang="ru-RU" sz="1400" b="1" dirty="0">
                        <a:latin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5D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266700" lvl="0" indent="0">
                        <a:lnSpc>
                          <a:spcPct val="90000"/>
                        </a:lnSpc>
                        <a:buChar char="•"/>
                      </a:pPr>
                      <a:r>
                        <a:rPr lang="ru-RU" alt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мастер спорта</a:t>
                      </a:r>
                      <a:endParaRPr lang="ru-RU" altLang="ru-RU" sz="1400" dirty="0">
                        <a:latin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5D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lnSpc>
                          <a:spcPct val="90000"/>
                        </a:lnSpc>
                        <a:buNone/>
                      </a:pPr>
                      <a:r>
                        <a:rPr lang="ru-RU" alt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altLang="ru-RU" sz="1400" b="1" dirty="0">
                        <a:latin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5D8"/>
                    </a:solidFill>
                  </a:tcPr>
                </a:tc>
              </a:tr>
              <a:tr h="2857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lnSpc>
                          <a:spcPct val="90000"/>
                        </a:lnSpc>
                        <a:buNone/>
                      </a:pPr>
                      <a:r>
                        <a:rPr lang="ru-RU" alt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altLang="ru-RU" sz="1400" b="1" dirty="0">
                        <a:latin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5D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266700" lvl="0" indent="0">
                        <a:lnSpc>
                          <a:spcPct val="90000"/>
                        </a:lnSpc>
                        <a:buChar char="•"/>
                      </a:pPr>
                      <a:r>
                        <a:rPr lang="ru-RU" alt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кандидат в мастера спорта</a:t>
                      </a:r>
                      <a:endParaRPr lang="ru-RU" altLang="ru-RU" sz="1400" dirty="0">
                        <a:latin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5D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lnSpc>
                          <a:spcPct val="90000"/>
                        </a:lnSpc>
                        <a:buNone/>
                      </a:pPr>
                      <a:r>
                        <a:rPr lang="ru-RU" alt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altLang="ru-RU" sz="1400" b="1" dirty="0">
                        <a:latin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5D8"/>
                    </a:solidFill>
                  </a:tcPr>
                </a:tc>
              </a:tr>
              <a:tr h="2857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lnSpc>
                          <a:spcPct val="90000"/>
                        </a:lnSpc>
                        <a:buNone/>
                      </a:pPr>
                      <a:r>
                        <a:rPr lang="ru-RU" alt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altLang="ru-RU" sz="1400" b="1" dirty="0">
                        <a:latin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5D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266700" lvl="0" indent="0">
                        <a:lnSpc>
                          <a:spcPct val="90000"/>
                        </a:lnSpc>
                        <a:buChar char="•"/>
                      </a:pPr>
                      <a:r>
                        <a:rPr lang="ru-RU" alt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 спортивный разряд</a:t>
                      </a:r>
                      <a:endParaRPr lang="ru-RU" altLang="ru-RU" sz="1400" dirty="0">
                        <a:latin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5D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lnSpc>
                          <a:spcPct val="90000"/>
                        </a:lnSpc>
                        <a:buNone/>
                      </a:pPr>
                      <a:r>
                        <a:rPr lang="ru-RU" alt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altLang="ru-RU" sz="1400" b="1" dirty="0">
                        <a:latin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5D8"/>
                    </a:solidFill>
                  </a:tcPr>
                </a:tc>
              </a:tr>
              <a:tr h="2857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lnSpc>
                          <a:spcPct val="90000"/>
                        </a:lnSpc>
                        <a:buNone/>
                      </a:pPr>
                      <a:r>
                        <a:rPr lang="ru-RU" alt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altLang="ru-RU" sz="1400" b="1" dirty="0">
                        <a:latin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5D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266700" lvl="0" indent="0">
                        <a:lnSpc>
                          <a:spcPct val="90000"/>
                        </a:lnSpc>
                        <a:buChar char="•"/>
                      </a:pPr>
                      <a:r>
                        <a:rPr lang="ru-RU" alt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МС / КМС по неолимпийским видам спорта</a:t>
                      </a:r>
                      <a:endParaRPr lang="ru-RU" altLang="ru-RU" sz="1400" dirty="0">
                        <a:latin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5D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lnSpc>
                          <a:spcPct val="90000"/>
                        </a:lnSpc>
                        <a:buNone/>
                      </a:pPr>
                      <a:r>
                        <a:rPr lang="ru-RU" alt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altLang="ru-RU" sz="1400" b="1" dirty="0">
                        <a:latin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5D8"/>
                    </a:solidFill>
                  </a:tcPr>
                </a:tc>
              </a:tr>
              <a:tr h="2841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lnSpc>
                          <a:spcPct val="90000"/>
                        </a:lnSpc>
                        <a:buNone/>
                      </a:pPr>
                      <a:r>
                        <a:rPr lang="ru-RU" altLang="ru-RU" sz="1400" b="1" dirty="0">
                          <a:solidFill>
                            <a:srgbClr val="0202A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altLang="ru-RU" sz="1400" b="1" dirty="0">
                        <a:solidFill>
                          <a:srgbClr val="0202AA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buNone/>
                      </a:pPr>
                      <a:r>
                        <a:rPr lang="ru-RU" altLang="ru-RU" sz="1400" dirty="0">
                          <a:solidFill>
                            <a:srgbClr val="0202A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Награды:</a:t>
                      </a:r>
                      <a:endParaRPr lang="ru-RU" altLang="ru-RU" sz="1400" dirty="0">
                        <a:solidFill>
                          <a:srgbClr val="0202AA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spcBef>
                          <a:spcPct val="20000"/>
                        </a:spcBef>
                        <a:buNone/>
                      </a:pPr>
                      <a:endParaRPr lang="ru-RU" altLang="ru-RU" sz="1400" b="1" dirty="0">
                        <a:solidFill>
                          <a:srgbClr val="0202AA"/>
                        </a:solidFill>
                        <a:latin typeface="Arial" panose="02080604020202020204" pitchFamily="34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lnSpc>
                          <a:spcPct val="90000"/>
                        </a:lnSpc>
                        <a:buNone/>
                      </a:pPr>
                      <a:r>
                        <a:rPr lang="ru-RU" altLang="ru-RU" sz="1400" b="1" dirty="0">
                          <a:solidFill>
                            <a:srgbClr val="0202A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altLang="ru-RU" sz="1400" b="1" dirty="0">
                        <a:solidFill>
                          <a:srgbClr val="0202AA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266700" lvl="0" indent="0">
                        <a:lnSpc>
                          <a:spcPct val="90000"/>
                        </a:lnSpc>
                        <a:buChar char="•"/>
                      </a:pPr>
                      <a:r>
                        <a:rPr lang="ru-RU" altLang="ru-RU" sz="1400" dirty="0">
                          <a:solidFill>
                            <a:srgbClr val="0202A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государственные</a:t>
                      </a:r>
                      <a:endParaRPr lang="ru-RU" altLang="ru-RU" sz="1400" dirty="0">
                        <a:solidFill>
                          <a:srgbClr val="0202AA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lnSpc>
                          <a:spcPct val="90000"/>
                        </a:lnSpc>
                        <a:buNone/>
                      </a:pPr>
                      <a:r>
                        <a:rPr lang="ru-RU" altLang="ru-RU" sz="1400" b="1" dirty="0">
                          <a:solidFill>
                            <a:srgbClr val="0202A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altLang="ru-RU" sz="1400" b="1" dirty="0">
                        <a:solidFill>
                          <a:srgbClr val="0202AA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lnSpc>
                          <a:spcPct val="90000"/>
                        </a:lnSpc>
                        <a:buNone/>
                      </a:pPr>
                      <a:r>
                        <a:rPr lang="ru-RU" altLang="ru-RU" sz="1400" b="1" dirty="0">
                          <a:solidFill>
                            <a:srgbClr val="0202A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altLang="ru-RU" sz="1400" b="1" dirty="0">
                        <a:solidFill>
                          <a:srgbClr val="0202AA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266700" lvl="0" indent="0">
                        <a:lnSpc>
                          <a:spcPct val="90000"/>
                        </a:lnSpc>
                        <a:buChar char="•"/>
                      </a:pPr>
                      <a:r>
                        <a:rPr lang="ru-RU" altLang="ru-RU" sz="1400" dirty="0">
                          <a:solidFill>
                            <a:srgbClr val="0202A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ведомственные (Минобороны России)</a:t>
                      </a:r>
                      <a:endParaRPr lang="ru-RU" altLang="ru-RU" sz="1400" dirty="0">
                        <a:solidFill>
                          <a:srgbClr val="0202AA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lnSpc>
                          <a:spcPct val="90000"/>
                        </a:lnSpc>
                        <a:buNone/>
                      </a:pPr>
                      <a:r>
                        <a:rPr lang="ru-RU" altLang="ru-RU" sz="1400" b="1" dirty="0">
                          <a:solidFill>
                            <a:srgbClr val="0202A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altLang="ru-RU" sz="1400" b="1" dirty="0">
                        <a:solidFill>
                          <a:srgbClr val="0202AA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lnSpc>
                          <a:spcPct val="90000"/>
                        </a:lnSpc>
                        <a:buNone/>
                      </a:pPr>
                      <a:r>
                        <a:rPr lang="ru-RU" alt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altLang="ru-RU" sz="1400" b="1" dirty="0">
                        <a:latin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5D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buNone/>
                      </a:pPr>
                      <a:r>
                        <a:rPr lang="ru-RU" alt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Удостоверение ветерана боевых действий</a:t>
                      </a:r>
                      <a:endParaRPr lang="ru-RU" altLang="ru-RU" sz="1400" dirty="0">
                        <a:latin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5D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lnSpc>
                          <a:spcPct val="90000"/>
                        </a:lnSpc>
                        <a:buNone/>
                      </a:pPr>
                      <a:r>
                        <a:rPr lang="ru-RU" alt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altLang="ru-RU" sz="1400" b="1" dirty="0">
                        <a:latin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5D8"/>
                    </a:solidFill>
                  </a:tcPr>
                </a:tc>
              </a:tr>
              <a:tr h="2857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lnSpc>
                          <a:spcPct val="90000"/>
                        </a:lnSpc>
                        <a:buNone/>
                      </a:pPr>
                      <a:r>
                        <a:rPr lang="ru-RU" altLang="ru-RU" sz="1400" b="1" dirty="0">
                          <a:solidFill>
                            <a:srgbClr val="0202A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altLang="ru-RU" sz="1400" b="1" dirty="0">
                        <a:solidFill>
                          <a:srgbClr val="0202AA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buNone/>
                      </a:pPr>
                      <a:r>
                        <a:rPr lang="ru-RU" altLang="ru-RU" sz="1400" dirty="0">
                          <a:solidFill>
                            <a:srgbClr val="0202A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Участник движения ЮНАРМИЯ (не менее 1 года)</a:t>
                      </a:r>
                      <a:endParaRPr lang="ru-RU" altLang="ru-RU" sz="1400" dirty="0">
                        <a:solidFill>
                          <a:srgbClr val="0202AA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lnSpc>
                          <a:spcPct val="90000"/>
                        </a:lnSpc>
                        <a:buNone/>
                      </a:pPr>
                      <a:r>
                        <a:rPr lang="ru-RU" altLang="ru-RU" sz="1400" b="1" dirty="0">
                          <a:solidFill>
                            <a:srgbClr val="0202A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altLang="ru-RU" sz="1400" b="1" dirty="0">
                        <a:solidFill>
                          <a:srgbClr val="0202AA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lnSpc>
                          <a:spcPct val="90000"/>
                        </a:lnSpc>
                        <a:buNone/>
                      </a:pPr>
                      <a:r>
                        <a:rPr lang="ru-RU" alt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altLang="ru-RU" sz="1400" b="1" dirty="0">
                        <a:latin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5D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buNone/>
                      </a:pPr>
                      <a:r>
                        <a:rPr lang="ru-RU" alt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Золотой знак ГТО, при условии отличного результата на экзамене по физподготовке (&gt;75 баллов)</a:t>
                      </a:r>
                      <a:endParaRPr lang="ru-RU" altLang="ru-RU" sz="1400" dirty="0">
                        <a:latin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5D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8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lnSpc>
                          <a:spcPct val="90000"/>
                        </a:lnSpc>
                        <a:buNone/>
                      </a:pPr>
                      <a:r>
                        <a:rPr lang="ru-RU" alt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altLang="ru-RU" sz="1400" b="1" dirty="0">
                        <a:latin typeface="Times New Roman" pitchFamily="18" charset="0"/>
                      </a:endParaRPr>
                    </a:p>
                  </a:txBody>
                  <a:tcPr marL="36000" marR="36000" marT="46792" marB="467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5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 txBox="1"/>
          <p:nvPr/>
        </p:nvSpPr>
        <p:spPr>
          <a:xfrm>
            <a:off x="3175" y="0"/>
            <a:ext cx="9140825" cy="773113"/>
          </a:xfrm>
          <a:prstGeom prst="rect">
            <a:avLst/>
          </a:prstGeom>
          <a:solidFill>
            <a:srgbClr val="17375E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85000"/>
              </a:lnSpc>
              <a:spcBef>
                <a:spcPct val="0"/>
              </a:spcBef>
              <a:buNone/>
            </a:pPr>
            <a:r>
              <a:rPr lang="ru-RU" altLang="ru-RU" sz="2800" dirty="0">
                <a:solidFill>
                  <a:srgbClr val="FFFF00"/>
                </a:solidFill>
              </a:rPr>
              <a:t>Результаты поступления</a:t>
            </a:r>
            <a:br>
              <a:rPr lang="ru-RU" altLang="ru-RU" sz="2800" dirty="0">
                <a:solidFill>
                  <a:srgbClr val="FFFF00"/>
                </a:solidFill>
              </a:rPr>
            </a:br>
            <a:r>
              <a:rPr lang="ru-RU" altLang="ru-RU" sz="2800" dirty="0">
                <a:solidFill>
                  <a:srgbClr val="FFFF00"/>
                </a:solidFill>
              </a:rPr>
              <a:t>в </a:t>
            </a:r>
            <a:r>
              <a:rPr lang="ru-RU" altLang="ru-RU" sz="2800" b="1" dirty="0">
                <a:solidFill>
                  <a:srgbClr val="FFFF00"/>
                </a:solidFill>
              </a:rPr>
              <a:t>2017-2019</a:t>
            </a:r>
            <a:r>
              <a:rPr lang="ru-RU" altLang="ru-RU" sz="2800" dirty="0">
                <a:solidFill>
                  <a:srgbClr val="FFFF00"/>
                </a:solidFill>
              </a:rPr>
              <a:t> годах</a:t>
            </a:r>
            <a:endParaRPr lang="ru-RU" altLang="ru-RU" sz="2800" dirty="0">
              <a:solidFill>
                <a:srgbClr val="FFFF00"/>
              </a:solidFill>
            </a:endParaRPr>
          </a:p>
        </p:txBody>
      </p:sp>
      <p:grpSp>
        <p:nvGrpSpPr>
          <p:cNvPr id="11267" name="Group 3"/>
          <p:cNvGrpSpPr/>
          <p:nvPr/>
        </p:nvGrpSpPr>
        <p:grpSpPr>
          <a:xfrm>
            <a:off x="0" y="0"/>
            <a:ext cx="9144000" cy="774700"/>
            <a:chOff x="0" y="0"/>
            <a:chExt cx="5760" cy="488"/>
          </a:xfrm>
        </p:grpSpPr>
        <p:grpSp>
          <p:nvGrpSpPr>
            <p:cNvPr id="11276" name="Group 4"/>
            <p:cNvGrpSpPr/>
            <p:nvPr/>
          </p:nvGrpSpPr>
          <p:grpSpPr>
            <a:xfrm>
              <a:off x="0" y="0"/>
              <a:ext cx="1247" cy="487"/>
              <a:chOff x="0" y="0"/>
              <a:chExt cx="1247" cy="487"/>
            </a:xfrm>
          </p:grpSpPr>
          <p:pic>
            <p:nvPicPr>
              <p:cNvPr id="11280" name="Picture 9"/>
              <p:cNvPicPr/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8501" b="5000"/>
              <a:stretch>
                <a:fillRect/>
              </a:stretch>
            </p:blipFill>
            <p:spPr>
              <a:xfrm>
                <a:off x="0" y="0"/>
                <a:ext cx="1247" cy="48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281" name="Picture 10"/>
              <p:cNvPicPr/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0" y="0"/>
                <a:ext cx="703" cy="48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1277" name="Group 7"/>
            <p:cNvGrpSpPr/>
            <p:nvPr/>
          </p:nvGrpSpPr>
          <p:grpSpPr>
            <a:xfrm>
              <a:off x="4513" y="0"/>
              <a:ext cx="1247" cy="488"/>
              <a:chOff x="4513" y="0"/>
              <a:chExt cx="1247" cy="488"/>
            </a:xfrm>
          </p:grpSpPr>
          <p:pic>
            <p:nvPicPr>
              <p:cNvPr id="11278" name="Picture 9"/>
              <p:cNvPicPr/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8501" b="5000"/>
              <a:stretch>
                <a:fillRect/>
              </a:stretch>
            </p:blipFill>
            <p:spPr>
              <a:xfrm flipH="1">
                <a:off x="4513" y="0"/>
                <a:ext cx="1247" cy="48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279" name="Picture 9" descr="Эмблема-ВМедА-син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2000"/>
              </a:blip>
              <a:stretch>
                <a:fillRect/>
              </a:stretch>
            </p:blipFill>
            <p:spPr>
              <a:xfrm>
                <a:off x="5114" y="0"/>
                <a:ext cx="397" cy="48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11268" name="Rectangle 2"/>
          <p:cNvSpPr txBox="1"/>
          <p:nvPr/>
        </p:nvSpPr>
        <p:spPr>
          <a:xfrm>
            <a:off x="3175" y="6605588"/>
            <a:ext cx="9140825" cy="252412"/>
          </a:xfrm>
          <a:prstGeom prst="rect">
            <a:avLst/>
          </a:prstGeom>
          <a:solidFill>
            <a:srgbClr val="17375E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ru-RU" altLang="ru-RU" sz="2800" dirty="0">
              <a:solidFill>
                <a:srgbClr val="FFFF00"/>
              </a:solidFill>
            </a:endParaRPr>
          </a:p>
        </p:txBody>
      </p:sp>
      <p:sp>
        <p:nvSpPr>
          <p:cNvPr id="11269" name="Номер слайда 4"/>
          <p:cNvSpPr txBox="1">
            <a:spLocks noGrp="1"/>
          </p:cNvSpPr>
          <p:nvPr/>
        </p:nvSpPr>
        <p:spPr>
          <a:xfrm>
            <a:off x="7596188" y="6599238"/>
            <a:ext cx="1500187" cy="2857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sz="1600" dirty="0">
                <a:solidFill>
                  <a:srgbClr val="FFFF00"/>
                </a:solidFill>
              </a:rPr>
              <a:t>Слайд №</a:t>
            </a:r>
            <a:fld id="{9A0DB2DC-4C9A-4742-B13C-FB6460FD3503}" type="slidenum">
              <a:rPr lang="ru-RU" altLang="ru-RU" sz="1600" dirty="0">
                <a:solidFill>
                  <a:srgbClr val="FFFF00"/>
                </a:solidFill>
              </a:rPr>
            </a:fld>
            <a:endParaRPr lang="ru-RU" altLang="ru-RU" sz="1600" dirty="0">
              <a:solidFill>
                <a:srgbClr val="FFFF00"/>
              </a:solidFill>
            </a:endParaRPr>
          </a:p>
        </p:txBody>
      </p:sp>
      <p:pic>
        <p:nvPicPr>
          <p:cNvPr id="18440" name="Picture 8" descr="Юноша"/>
          <p:cNvPicPr>
            <a:picLocks noChangeAspect="1" noChangeArrowheads="1"/>
          </p:cNvPicPr>
          <p:nvPr/>
        </p:nvPicPr>
        <p:blipFill>
          <a:blip r:embed="rId4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42" y="3650805"/>
            <a:ext cx="3883889" cy="2448271"/>
          </a:xfrm>
          <a:prstGeom prst="rect">
            <a:avLst/>
          </a:prstGeom>
          <a:noFill/>
          <a:effectLst>
            <a:softEdge rad="19050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9" descr="Девушка"/>
          <p:cNvPicPr>
            <a:picLocks noChangeAspect="1" noChangeArrowheads="1"/>
          </p:cNvPicPr>
          <p:nvPr/>
        </p:nvPicPr>
        <p:blipFill>
          <a:blip r:embed="rId5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617" y="1058515"/>
            <a:ext cx="4104457" cy="2736304"/>
          </a:xfrm>
          <a:prstGeom prst="rect">
            <a:avLst/>
          </a:prstGeom>
          <a:noFill/>
          <a:effectLst>
            <a:softEdge rad="190500"/>
          </a:effectLst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12"/>
          <p:cNvPicPr/>
          <p:nvPr/>
        </p:nvPicPr>
        <p:blipFill>
          <a:blip r:embed="rId6"/>
          <a:stretch>
            <a:fillRect/>
          </a:stretch>
        </p:blipFill>
        <p:spPr>
          <a:xfrm>
            <a:off x="107950" y="765175"/>
            <a:ext cx="5627688" cy="292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3" name="Picture 13"/>
          <p:cNvPicPr/>
          <p:nvPr/>
        </p:nvPicPr>
        <p:blipFill>
          <a:blip r:embed="rId7"/>
          <a:stretch>
            <a:fillRect/>
          </a:stretch>
        </p:blipFill>
        <p:spPr>
          <a:xfrm>
            <a:off x="3409950" y="3584575"/>
            <a:ext cx="5626100" cy="3013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4" name="Rectangle 23"/>
          <p:cNvSpPr/>
          <p:nvPr/>
        </p:nvSpPr>
        <p:spPr>
          <a:xfrm>
            <a:off x="900113" y="6105525"/>
            <a:ext cx="2303462" cy="4381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ru-RU" altLang="ru-RU" sz="1600" b="1" dirty="0">
                <a:solidFill>
                  <a:srgbClr val="064890"/>
                </a:solidFill>
              </a:rPr>
              <a:t>Аттестат (СПО) –</a:t>
            </a:r>
            <a:r>
              <a:rPr lang="ru-RU" altLang="ru-RU" sz="1800" dirty="0">
                <a:solidFill>
                  <a:srgbClr val="064890"/>
                </a:solidFill>
              </a:rPr>
              <a:t> </a:t>
            </a:r>
            <a:r>
              <a:rPr lang="ru-RU" altLang="ru-RU" sz="2400" b="1" dirty="0">
                <a:solidFill>
                  <a:srgbClr val="064890"/>
                </a:solidFill>
              </a:rPr>
              <a:t>4,4</a:t>
            </a:r>
            <a:r>
              <a:rPr lang="ru-RU" altLang="ru-RU" sz="1800" b="1" dirty="0">
                <a:solidFill>
                  <a:srgbClr val="064890"/>
                </a:solidFill>
              </a:rPr>
              <a:t> </a:t>
            </a:r>
            <a:endParaRPr lang="ru-RU" altLang="ru-RU" sz="1800" b="1" dirty="0">
              <a:solidFill>
                <a:srgbClr val="064890"/>
              </a:solidFill>
            </a:endParaRPr>
          </a:p>
        </p:txBody>
      </p:sp>
      <p:sp>
        <p:nvSpPr>
          <p:cNvPr id="11275" name="Rectangle 24"/>
          <p:cNvSpPr/>
          <p:nvPr/>
        </p:nvSpPr>
        <p:spPr>
          <a:xfrm>
            <a:off x="6734175" y="836613"/>
            <a:ext cx="2303463" cy="4381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ru-RU" altLang="ru-RU" sz="1600" b="1" dirty="0">
                <a:solidFill>
                  <a:srgbClr val="B42200"/>
                </a:solidFill>
              </a:rPr>
              <a:t>Аттестат (СПО) –</a:t>
            </a:r>
            <a:r>
              <a:rPr lang="ru-RU" altLang="ru-RU" sz="1800" dirty="0">
                <a:solidFill>
                  <a:srgbClr val="B42200"/>
                </a:solidFill>
              </a:rPr>
              <a:t> </a:t>
            </a:r>
            <a:r>
              <a:rPr lang="ru-RU" altLang="ru-RU" sz="2400" b="1" dirty="0">
                <a:solidFill>
                  <a:srgbClr val="B42200"/>
                </a:solidFill>
              </a:rPr>
              <a:t>4,7</a:t>
            </a:r>
            <a:endParaRPr lang="ru-RU" altLang="ru-RU" sz="1800" b="1" dirty="0">
              <a:solidFill>
                <a:srgbClr val="B422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 txBox="1"/>
          <p:nvPr/>
        </p:nvSpPr>
        <p:spPr>
          <a:xfrm>
            <a:off x="3175" y="0"/>
            <a:ext cx="9140825" cy="773113"/>
          </a:xfrm>
          <a:prstGeom prst="rect">
            <a:avLst/>
          </a:prstGeom>
          <a:solidFill>
            <a:srgbClr val="17375E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sz="2800" dirty="0">
                <a:solidFill>
                  <a:srgbClr val="FFFF00"/>
                </a:solidFill>
              </a:rPr>
              <a:t>Выпускники академии</a:t>
            </a:r>
            <a:endParaRPr lang="ru-RU" altLang="ru-RU" sz="2800" dirty="0">
              <a:solidFill>
                <a:srgbClr val="FFFF00"/>
              </a:solidFill>
            </a:endParaRPr>
          </a:p>
        </p:txBody>
      </p:sp>
      <p:grpSp>
        <p:nvGrpSpPr>
          <p:cNvPr id="12291" name="Group 3"/>
          <p:cNvGrpSpPr/>
          <p:nvPr/>
        </p:nvGrpSpPr>
        <p:grpSpPr>
          <a:xfrm>
            <a:off x="0" y="0"/>
            <a:ext cx="9144000" cy="774700"/>
            <a:chOff x="0" y="0"/>
            <a:chExt cx="5760" cy="488"/>
          </a:xfrm>
        </p:grpSpPr>
        <p:grpSp>
          <p:nvGrpSpPr>
            <p:cNvPr id="12299" name="Group 4"/>
            <p:cNvGrpSpPr/>
            <p:nvPr/>
          </p:nvGrpSpPr>
          <p:grpSpPr>
            <a:xfrm>
              <a:off x="0" y="0"/>
              <a:ext cx="1247" cy="487"/>
              <a:chOff x="0" y="0"/>
              <a:chExt cx="1247" cy="487"/>
            </a:xfrm>
          </p:grpSpPr>
          <p:pic>
            <p:nvPicPr>
              <p:cNvPr id="12303" name="Picture 9"/>
              <p:cNvPicPr/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8501" b="5000"/>
              <a:stretch>
                <a:fillRect/>
              </a:stretch>
            </p:blipFill>
            <p:spPr>
              <a:xfrm>
                <a:off x="0" y="0"/>
                <a:ext cx="1247" cy="48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2304" name="Picture 10"/>
              <p:cNvPicPr/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0" y="0"/>
                <a:ext cx="703" cy="48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2300" name="Group 7"/>
            <p:cNvGrpSpPr/>
            <p:nvPr/>
          </p:nvGrpSpPr>
          <p:grpSpPr>
            <a:xfrm>
              <a:off x="4513" y="0"/>
              <a:ext cx="1247" cy="488"/>
              <a:chOff x="4513" y="0"/>
              <a:chExt cx="1247" cy="488"/>
            </a:xfrm>
          </p:grpSpPr>
          <p:pic>
            <p:nvPicPr>
              <p:cNvPr id="12301" name="Picture 9"/>
              <p:cNvPicPr/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8501" b="5000"/>
              <a:stretch>
                <a:fillRect/>
              </a:stretch>
            </p:blipFill>
            <p:spPr>
              <a:xfrm flipH="1">
                <a:off x="4513" y="0"/>
                <a:ext cx="1247" cy="48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2302" name="Picture 9" descr="Эмблема-ВМедА-син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2000"/>
              </a:blip>
              <a:stretch>
                <a:fillRect/>
              </a:stretch>
            </p:blipFill>
            <p:spPr>
              <a:xfrm>
                <a:off x="5114" y="0"/>
                <a:ext cx="397" cy="48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12292" name="Rectangle 2"/>
          <p:cNvSpPr txBox="1"/>
          <p:nvPr/>
        </p:nvSpPr>
        <p:spPr>
          <a:xfrm>
            <a:off x="3175" y="6605588"/>
            <a:ext cx="9140825" cy="252412"/>
          </a:xfrm>
          <a:prstGeom prst="rect">
            <a:avLst/>
          </a:prstGeom>
          <a:solidFill>
            <a:srgbClr val="17375E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ru-RU" altLang="ru-RU" sz="2800" dirty="0">
              <a:solidFill>
                <a:srgbClr val="FFFF00"/>
              </a:solidFill>
            </a:endParaRPr>
          </a:p>
        </p:txBody>
      </p:sp>
      <p:sp>
        <p:nvSpPr>
          <p:cNvPr id="12293" name="Номер слайда 4"/>
          <p:cNvSpPr txBox="1">
            <a:spLocks noGrp="1"/>
          </p:cNvSpPr>
          <p:nvPr/>
        </p:nvSpPr>
        <p:spPr>
          <a:xfrm>
            <a:off x="7596188" y="6599238"/>
            <a:ext cx="1500187" cy="2857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sz="1600" dirty="0">
                <a:solidFill>
                  <a:srgbClr val="FFFF00"/>
                </a:solidFill>
              </a:rPr>
              <a:t>Слайд №</a:t>
            </a:r>
            <a:fld id="{9A0DB2DC-4C9A-4742-B13C-FB6460FD3503}" type="slidenum">
              <a:rPr lang="ru-RU" altLang="ru-RU" sz="1600" dirty="0">
                <a:solidFill>
                  <a:srgbClr val="FFFF00"/>
                </a:solidFill>
              </a:rPr>
            </a:fld>
            <a:endParaRPr lang="ru-RU" altLang="ru-RU" sz="1600" dirty="0">
              <a:solidFill>
                <a:srgbClr val="FFFF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62" y="875988"/>
            <a:ext cx="4625270" cy="291305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62" y="3906206"/>
            <a:ext cx="4359330" cy="261357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234" y="880359"/>
            <a:ext cx="4179730" cy="278648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89041"/>
            <a:ext cx="4416956" cy="273074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753" y="2550225"/>
            <a:ext cx="4067945" cy="2711963"/>
          </a:xfrm>
          <a:prstGeom prst="rect">
            <a:avLst/>
          </a:prstGeom>
          <a:effectLst>
            <a:softEdge rad="2794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3375</Words>
  <Application>WPS Presentation</Application>
  <PresentationFormat>Экран (4:3)</PresentationFormat>
  <Paragraphs>309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SimSun</vt:lpstr>
      <vt:lpstr>Wingdings</vt:lpstr>
      <vt:lpstr>DejaVu Sans</vt:lpstr>
      <vt:lpstr>Times New Roman</vt:lpstr>
      <vt:lpstr>D050000L [URW ]</vt:lpstr>
      <vt:lpstr>微软雅黑</vt:lpstr>
      <vt:lpstr>Droid Sans Fallback</vt:lpstr>
      <vt:lpstr>Arial Unicode MS</vt:lpstr>
      <vt:lpstr>Оформление по умолчанию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alex</cp:lastModifiedBy>
  <cp:revision>33</cp:revision>
  <cp:lastPrinted>2020-06-30T12:35:08Z</cp:lastPrinted>
  <dcterms:created xsi:type="dcterms:W3CDTF">2020-06-30T12:35:08Z</dcterms:created>
  <dcterms:modified xsi:type="dcterms:W3CDTF">2020-06-30T12:35:08Z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1033-11.1.0.9505</vt:lpwstr>
  </property>
</Properties>
</file>