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8" r:id="rId6"/>
    <p:sldId id="266" r:id="rId7"/>
    <p:sldId id="269" r:id="rId8"/>
    <p:sldId id="259" r:id="rId9"/>
    <p:sldId id="263" r:id="rId10"/>
    <p:sldId id="274" r:id="rId11"/>
    <p:sldId id="260" r:id="rId12"/>
    <p:sldId id="273" r:id="rId13"/>
    <p:sldId id="261" r:id="rId14"/>
    <p:sldId id="264" r:id="rId15"/>
    <p:sldId id="272" r:id="rId16"/>
    <p:sldId id="265" r:id="rId17"/>
    <p:sldId id="270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704C"/>
    <a:srgbClr val="E6CBB0"/>
    <a:srgbClr val="EAD3BC"/>
    <a:srgbClr val="DAB085"/>
    <a:srgbClr val="DFB288"/>
    <a:srgbClr val="FAF9FA"/>
    <a:srgbClr val="663300"/>
    <a:srgbClr val="6D6C6D"/>
    <a:srgbClr val="FAF6F5"/>
    <a:srgbClr val="DE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3" autoAdjust="0"/>
    <p:restoredTop sz="94660"/>
  </p:normalViewPr>
  <p:slideViewPr>
    <p:cSldViewPr>
      <p:cViewPr varScale="1">
        <p:scale>
          <a:sx n="113" d="100"/>
          <a:sy n="113" d="100"/>
        </p:scale>
        <p:origin x="70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0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5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5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4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1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89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6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58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34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2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0F3B3-8D4E-4DB7-9AC8-227B91F0DEE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ABA3-8495-4DFE-96A0-8CB4C8692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79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enzahroniki.ru/index.php/spravochnik/147-penzenskaya-personaliya/1953-galkin-nikolaj-alekseevich-1793-posle-1835" TargetMode="External"/><Relationship Id="rId7" Type="http://schemas.openxmlformats.org/officeDocument/2006/relationships/hyperlink" Target="https://flot.com/publications/books/shelf/explorations/7.ht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ssvostok.ucoz.ru/news/krugosvetnye_moreplavateli/2013-05-29-58" TargetMode="External"/><Relationship Id="rId5" Type="http://schemas.openxmlformats.org/officeDocument/2006/relationships/hyperlink" Target="https://rgavmf.ru/virtualnye-vystavki/k-200-letiu-otrritiya-antarktidi" TargetMode="External"/><Relationship Id="rId4" Type="http://schemas.openxmlformats.org/officeDocument/2006/relationships/hyperlink" Target="https://www.rgo.ru/en/taxonomy/term/647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189" y="189183"/>
            <a:ext cx="5664409" cy="2246769"/>
          </a:xfrm>
          <a:prstGeom prst="rect">
            <a:avLst/>
          </a:prstGeom>
          <a:solidFill>
            <a:srgbClr val="FFECFD">
              <a:alpha val="2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E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 200-летию открытия Антарктиды русскими моряками</a:t>
            </a:r>
          </a:p>
          <a:p>
            <a:r>
              <a:rPr lang="ru-RU" sz="2000" dirty="0" smtClean="0">
                <a:solidFill>
                  <a:srgbClr val="FFE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_______________________</a:t>
            </a:r>
          </a:p>
          <a:p>
            <a:r>
              <a:rPr lang="ru-RU" sz="2000" dirty="0" smtClean="0">
                <a:solidFill>
                  <a:srgbClr val="FFE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Медицинское обеспечение первой русской антарктической экспедиции</a:t>
            </a:r>
          </a:p>
          <a:p>
            <a:endParaRPr lang="ru-RU" sz="2000" dirty="0" smtClean="0">
              <a:solidFill>
                <a:srgbClr val="FFED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ru-RU" dirty="0" smtClean="0">
                <a:solidFill>
                  <a:srgbClr val="FFE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 </a:t>
            </a:r>
            <a:r>
              <a:rPr lang="ru-RU" dirty="0" err="1" smtClean="0">
                <a:solidFill>
                  <a:srgbClr val="FFE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июл</a:t>
            </a:r>
            <a:r>
              <a:rPr lang="ru-RU" dirty="0" smtClean="0">
                <a:solidFill>
                  <a:srgbClr val="FFE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1819 г. – 5 авг. 1821 г.</a:t>
            </a:r>
            <a:endParaRPr lang="ru-RU" dirty="0">
              <a:solidFill>
                <a:srgbClr val="FFED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9376" y="548680"/>
            <a:ext cx="6768752" cy="1754326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 Antiqua" panose="02040602050305030304" pitchFamily="18" charset="0"/>
              </a:rPr>
              <a:t>Капитаны судов Ф.Ф. Беллинсгаузен и М.П. Лазарев с помощью медиков тщательным образом соблюдали инструкции Адмиралтейств-коллегии и генерал-штаб-доктора </a:t>
            </a:r>
            <a:r>
              <a:rPr lang="ru-RU" dirty="0" err="1" smtClean="0">
                <a:latin typeface="Book Antiqua" panose="02040602050305030304" pitchFamily="18" charset="0"/>
              </a:rPr>
              <a:t>Лейтона</a:t>
            </a:r>
            <a:r>
              <a:rPr lang="ru-RU" dirty="0" smtClean="0">
                <a:latin typeface="Book Antiqua" panose="02040602050305030304" pitchFamily="18" charset="0"/>
              </a:rPr>
              <a:t> и проводили профилактические мероприятия, направленные на содержание судна и команды в чистоте и порядке.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9376" y="2708920"/>
            <a:ext cx="6768752" cy="1754326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 Antiqua" panose="02040602050305030304" pitchFamily="18" charset="0"/>
              </a:rPr>
              <a:t>Благодаря тщательно продуманной организации труда и отдыха, санитарно-гигиеническим мерам, высокой квалификации врачей и их помощников, на шлюпах «Восток» и «Мирный»  не было тяжелых больных. В течение всего периода плавания на борту «Мирного» скончался только один матрос.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2669" y="4881336"/>
            <a:ext cx="6096000" cy="1200329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>
            <a:spAutoFit/>
          </a:bodyPr>
          <a:lstStyle/>
          <a:p>
            <a:pPr algn="just"/>
            <a:r>
              <a:rPr lang="ru-RU" i="1" dirty="0" smtClean="0">
                <a:latin typeface="Book Antiqua" panose="02040602050305030304" pitchFamily="18" charset="0"/>
              </a:rPr>
              <a:t>Благодаря </a:t>
            </a:r>
            <a:r>
              <a:rPr lang="ru-RU" i="1" dirty="0">
                <a:latin typeface="Book Antiqua" panose="02040602050305030304" pitchFamily="18" charset="0"/>
              </a:rPr>
              <a:t>перечисленным мерам и высокой квалификации судовых врачей, никаких серьезных заболеваний на шлюпах не было, несмотря на тяжелые климатические условия плавания и частые переходы от жары к холоду и </a:t>
            </a:r>
            <a:r>
              <a:rPr lang="ru-RU" i="1" dirty="0" smtClean="0">
                <a:latin typeface="Book Antiqua" panose="02040602050305030304" pitchFamily="18" charset="0"/>
              </a:rPr>
              <a:t>обратно.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5159896" y="4512005"/>
            <a:ext cx="54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80576" y="4941168"/>
            <a:ext cx="54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56240" y="6141497"/>
            <a:ext cx="3024336" cy="369332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– </a:t>
            </a:r>
            <a:r>
              <a:rPr lang="ru-RU" dirty="0" smtClean="0">
                <a:latin typeface="Book Antiqua" panose="02040602050305030304" pitchFamily="18" charset="0"/>
              </a:rPr>
              <a:t>из корабельных отчетов</a:t>
            </a:r>
            <a:endParaRPr lang="ru-RU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5400" y="476672"/>
            <a:ext cx="7711532" cy="31700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Николай Алексеевич Галкин родился в 1794 г. Происходит из дворянской семьи.</a:t>
            </a:r>
          </a:p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В 1810 году он поступил в Санкт-Петербургскую медико-хирургическую академию, которую окончил в 1814 г. В том же году был произведен лекарем и прикомандирован для работы в морской госпиталь.</a:t>
            </a:r>
          </a:p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В 1815 г. был переведен в Архангельский морской госпиталь, служил на кораблях Северной флотилии.</a:t>
            </a:r>
          </a:p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В 1819 работал в </a:t>
            </a:r>
            <a:r>
              <a:rPr lang="ru-RU" sz="2000" dirty="0" err="1" smtClean="0">
                <a:latin typeface="Book Antiqua" panose="02040602050305030304" pitchFamily="18" charset="0"/>
              </a:rPr>
              <a:t>Кронштадском</a:t>
            </a:r>
            <a:r>
              <a:rPr lang="ru-RU" sz="2000" dirty="0" smtClean="0">
                <a:latin typeface="Book Antiqua" panose="02040602050305030304" pitchFamily="18" charset="0"/>
              </a:rPr>
              <a:t> морском госпитале, там был произведен в штаб-лекаря.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11824" y="4365104"/>
            <a:ext cx="6840760" cy="1631216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В 1818 г. за научно-исследовательскую работу в Медико-хирургической академии «О способе лечения разных болезней» и сделанные им с большим успехом хирургические операции Н.А. Галкин был произведен в медико-хирурги.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95472" y="3484553"/>
            <a:ext cx="8327136" cy="2554545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0" i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…Упомянув теперь о больных, не простил бы я себе, ежели бы не засвидетельствовал об усердии того достойного человека, которому больные на шлюпе, по доказанному его искусству, вверены были </a:t>
            </a:r>
            <a:r>
              <a:rPr lang="ru-RU" sz="2000" dirty="0">
                <a:latin typeface="Book Antiqua" panose="02040602050305030304" pitchFamily="18" charset="0"/>
              </a:rPr>
              <a:t>–</a:t>
            </a:r>
            <a:r>
              <a:rPr lang="ru-RU" sz="2000" b="0" i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нашему медико-хирургу Галкину; он, при обширных познаниях, отличался неусыпным старанием, неутомимыми трудами и крайнею заботливостью о сохранении здоровья всех служащих на шлюпе; я приношу ему изъявление чувствования совершенной моей благодарности, которая навсегда сохранится в сердце моем.</a:t>
            </a:r>
            <a:endParaRPr lang="ru-RU" sz="2000" i="1" dirty="0"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5400" y="2434104"/>
            <a:ext cx="4562856" cy="400110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М.П.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Лазарев про Николая Галкина: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2789746" y="3298200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94809" y="4811668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00" y="836712"/>
            <a:ext cx="6264696" cy="1015663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anose="02040602050305030304" pitchFamily="18" charset="0"/>
              </a:rPr>
              <a:t>Н.А. Галкин </a:t>
            </a:r>
            <a:r>
              <a:rPr lang="ru-RU" sz="2000" dirty="0" smtClean="0">
                <a:latin typeface="Book Antiqua" panose="02040602050305030304" pitchFamily="18" charset="0"/>
              </a:rPr>
              <a:t>вошел </a:t>
            </a:r>
            <a:r>
              <a:rPr lang="ru-RU" sz="2000" dirty="0">
                <a:latin typeface="Book Antiqua" panose="02040602050305030304" pitchFamily="18" charset="0"/>
              </a:rPr>
              <a:t>в экипаж шлюпа «Мирный», командиром которого был адмирал-лейтенант Михаил Петрович Лазарев.</a:t>
            </a:r>
          </a:p>
        </p:txBody>
      </p:sp>
    </p:spTree>
    <p:extLst>
      <p:ext uri="{BB962C8B-B14F-4D97-AF65-F5344CB8AC3E}">
        <p14:creationId xmlns:p14="http://schemas.microsoft.com/office/powerpoint/2010/main" val="32240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73418" y="3494917"/>
            <a:ext cx="7034917" cy="1477328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1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Антарктида, море Космонавтов. 67°33' ю. ш., 47°40' в. д. Открыт и нанесён на карту САЭ в 1957 г. Назван не позже 1959 г. в честь врача экспедиции Беллинсгаузена–Лазарева, члена-корреспондента Медико-хирургической академии Николая Алексеевича Галкина (1793-после 1835). 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5675" y="958233"/>
            <a:ext cx="8148629" cy="1754326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Book Antiqua" panose="02040602050305030304" pitchFamily="18" charset="0"/>
              </a:rPr>
              <a:t>Заслуга Н. Галкина состоит в том, что, несмотря на невероятные трудности, за весь долгий путь все участники экспедиции, кроме одного матроса, остались в живых. 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 smtClean="0">
                <a:latin typeface="Book Antiqua" panose="02040602050305030304" pitchFamily="18" charset="0"/>
              </a:rPr>
              <a:t>В ходе экспедиции были открыто 29 островов, один из которых Лазарев назвал именем Галкина*. 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34" y="3149339"/>
            <a:ext cx="981480" cy="85879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5675" y="5395492"/>
            <a:ext cx="8768831" cy="523220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0" i="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*это название, как и многие другие русские имена на картах, не сохранилось </a:t>
            </a:r>
            <a:r>
              <a:rPr lang="ru-RU" sz="1400" dirty="0" smtClean="0">
                <a:latin typeface="Book Antiqua" panose="02040602050305030304" pitchFamily="18" charset="0"/>
              </a:rPr>
              <a:t>–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они были впоследствии переименованы английскими, французскими и другими мореплавателями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8186" y="3709601"/>
            <a:ext cx="6390861" cy="1200329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За заслуги перед Отечеством Галкин был  награжден орденами Св. Владимира 4 степени (этот орден в те годы давал право на дворянство), Св. Станислава 3 степени, Св. Анны 2 степени.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248" y="1141924"/>
            <a:ext cx="6176706" cy="1200329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Book Antiqua" panose="02040602050305030304" pitchFamily="18" charset="0"/>
              </a:rPr>
              <a:t>За </a:t>
            </a:r>
            <a:r>
              <a:rPr lang="ru-RU" i="1" dirty="0">
                <a:latin typeface="Book Antiqua" panose="02040602050305030304" pitchFamily="18" charset="0"/>
              </a:rPr>
              <a:t>неутомимые труды и успехи в пользовании больных во время </a:t>
            </a:r>
            <a:r>
              <a:rPr lang="ru-RU" i="1" dirty="0" smtClean="0">
                <a:latin typeface="Book Antiqua" panose="02040602050305030304" pitchFamily="18" charset="0"/>
              </a:rPr>
              <a:t>похода </a:t>
            </a:r>
            <a:r>
              <a:rPr lang="ru-RU" dirty="0">
                <a:latin typeface="Book Antiqua" panose="02040602050305030304" pitchFamily="18" charset="0"/>
              </a:rPr>
              <a:t>судовой врач Н.А. Галкин был избран членом-корреспондентом Петербургской Медико-хирургической академии. </a:t>
            </a:r>
            <a:endParaRPr lang="ru-RU" dirty="0" smtClean="0"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2247" y="2426646"/>
            <a:ext cx="6176708" cy="923330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 Antiqua" panose="02040602050305030304" pitchFamily="18" charset="0"/>
              </a:rPr>
              <a:t>По завершении экспедиции он обосновался в Пензе, где в 1824 г. был назначен директором гимназии и народных училищ Пензенской губернии. 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>
            <a:off x="265918" y="856986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15922" y="957258"/>
            <a:ext cx="54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47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7628" y="966207"/>
            <a:ext cx="8130660" cy="224676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Яков Иванович Берг родился в 1777 г. </a:t>
            </a:r>
            <a:r>
              <a:rPr lang="ru-RU" sz="2000" dirty="0">
                <a:latin typeface="Book Antiqua" panose="02040602050305030304" pitchFamily="18" charset="0"/>
              </a:rPr>
              <a:t>в</a:t>
            </a:r>
            <a:r>
              <a:rPr lang="ru-RU" sz="2000" dirty="0" smtClean="0">
                <a:latin typeface="Book Antiqua" panose="02040602050305030304" pitchFamily="18" charset="0"/>
              </a:rPr>
              <a:t> офицерской семье. </a:t>
            </a:r>
          </a:p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Окончил в 1799 г. Медико-хирургическую академию. В 1816 г. был высоко аттестован и произведен в коллежские асессоры.</a:t>
            </a:r>
          </a:p>
          <a:p>
            <a:pPr algn="just"/>
            <a:endParaRPr lang="ru-RU" sz="2000" dirty="0">
              <a:latin typeface="Book Antiqua" panose="02040602050305030304" pitchFamily="18" charset="0"/>
            </a:endParaRPr>
          </a:p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В 1819 г. Я.И. Берг был командирован на шлюп «Восток» для путешествия к Южному полюсу вокруг света под </a:t>
            </a:r>
            <a:r>
              <a:rPr lang="ru-RU" sz="2000" dirty="0">
                <a:latin typeface="Book Antiqua" panose="02040602050305030304" pitchFamily="18" charset="0"/>
              </a:rPr>
              <a:t>командованием </a:t>
            </a:r>
            <a:r>
              <a:rPr lang="ru-RU" sz="2000" dirty="0" err="1">
                <a:latin typeface="Book Antiqua" panose="02040602050305030304" pitchFamily="18" charset="0"/>
              </a:rPr>
              <a:t>Фаддея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err="1">
                <a:latin typeface="Book Antiqua" panose="02040602050305030304" pitchFamily="18" charset="0"/>
              </a:rPr>
              <a:t>Фаддеевича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smtClean="0">
                <a:latin typeface="Book Antiqua" panose="02040602050305030304" pitchFamily="18" charset="0"/>
              </a:rPr>
              <a:t>Беллинсгаузена.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68186" y="4089846"/>
            <a:ext cx="6390861" cy="923330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За заслуги перед Отечеством Берг был  награжден орденом Св. Владимира 4 степени </a:t>
            </a:r>
            <a:r>
              <a:rPr lang="ru-RU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и чин надворного советника на все время службы.</a:t>
            </a:r>
            <a:endParaRPr lang="ru-RU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2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4667" y="396336"/>
            <a:ext cx="7422667" cy="369332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Литература из фонда библиотеки Военно-медицинской академии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9" y="1054701"/>
            <a:ext cx="2440975" cy="3998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358" y="1054701"/>
            <a:ext cx="2479589" cy="3998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25358" y="5261583"/>
            <a:ext cx="2479589" cy="577081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Грушинский Н.П. Антарктида / Н.П. Грушинский,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А.Г. </a:t>
            </a:r>
            <a:r>
              <a:rPr lang="ru-RU" sz="1050" b="0" i="0" u="none" strike="noStrike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Дралкин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 – Москва : Недра, 1988. – 199 с. : ил.</a:t>
            </a:r>
            <a:endParaRPr lang="ru-RU" sz="1050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89181" y="5261583"/>
            <a:ext cx="2671310" cy="900246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Кук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Дж. Путешествие к Южному полису и вокруг света </a:t>
            </a:r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/ Дж. Кук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 – Москва : Государственное издательство географическое литературы, 1948. – 526 с. : ил.</a:t>
            </a:r>
            <a:endParaRPr lang="ru-RU" sz="1050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00149" y="5261583"/>
            <a:ext cx="2440975" cy="1061829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Русские открыт</a:t>
            </a:r>
            <a:r>
              <a:rPr lang="ru-RU" sz="105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ия в Антарктике в 1819, 1820, 1821 годах </a:t>
            </a:r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/ под ред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 В.Н. </a:t>
            </a:r>
            <a:r>
              <a:rPr lang="ru-RU" sz="1050" b="0" i="0" u="none" strike="noStrike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Сементовского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 – Москва </a:t>
            </a:r>
            <a:r>
              <a:rPr lang="ru-RU" sz="1050" dirty="0">
                <a:solidFill>
                  <a:srgbClr val="000000"/>
                </a:solidFill>
                <a:latin typeface="Book Antiqua" panose="02040602050305030304" pitchFamily="18" charset="0"/>
              </a:rPr>
              <a:t>: Государственное издательство географическое литературы, 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1951. – 311 с. : ил.</a:t>
            </a:r>
            <a:endParaRPr lang="ru-RU" sz="1050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Книга &quot;Путешествие к Южному полюсу и вокруг света&quot; – купить книгу с быстрой  доставкой в интернет-магазине OZ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81" y="1054701"/>
            <a:ext cx="2671310" cy="39981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2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34" y="939372"/>
            <a:ext cx="2783960" cy="3998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188" y="939372"/>
            <a:ext cx="2647684" cy="3998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966" y="939372"/>
            <a:ext cx="2430538" cy="3994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74134" y="5154492"/>
            <a:ext cx="2783960" cy="738664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Трешников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А.Ф. Вокруг </a:t>
            </a:r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Антарктиды / А.Ф. Трешников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 – Ленингра</a:t>
            </a:r>
            <a:r>
              <a:rPr lang="ru-RU" sz="105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д 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: Гидрометеорологическое издательство, 1970. – 255 с. : ил.</a:t>
            </a:r>
            <a:endParaRPr lang="ru-RU" sz="1050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8188" y="5154492"/>
            <a:ext cx="2647684" cy="900246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Берг Л.С. Очерки по истории русских географических открытий / Академия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наук СССР ; Л.С. Берг. – Москва ; Ленинград </a:t>
            </a:r>
            <a:r>
              <a:rPr lang="ru-RU" sz="1050" dirty="0">
                <a:solidFill>
                  <a:srgbClr val="000000"/>
                </a:solidFill>
                <a:latin typeface="Book Antiqua" panose="02040602050305030304" pitchFamily="18" charset="0"/>
              </a:rPr>
              <a:t>: </a:t>
            </a:r>
            <a:r>
              <a:rPr lang="ru-RU" sz="105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Издательство Академии наук СССР, 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1949. – 465 с. : ил.</a:t>
            </a:r>
            <a:endParaRPr lang="ru-RU" sz="1050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25966" y="5154492"/>
            <a:ext cx="2430538" cy="1546577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Беллинсгаузен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Ф.Ф. </a:t>
            </a:r>
            <a:r>
              <a:rPr lang="ru-RU" sz="1050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Двукратные изыскания в Южном Ледовитом океане и плавание вокруг света в продолжении 1819, 20 и 21 годов, совершенные на шлюпах «Востоке» и «Мирном»/ под ред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. Е.Е. Шведе – Москва </a:t>
            </a:r>
            <a:r>
              <a:rPr lang="ru-RU" sz="105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: Государственное издательство географической литературы, </a:t>
            </a:r>
            <a:r>
              <a:rPr lang="ru-RU" sz="1050" b="0" i="0" u="none" strike="noStrike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1949. – 360 с. : ил.</a:t>
            </a:r>
            <a:endParaRPr lang="ru-RU" sz="1050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84667" y="396336"/>
            <a:ext cx="7422667" cy="369332"/>
          </a:xfrm>
          <a:prstGeom prst="rect">
            <a:avLst/>
          </a:prstGeom>
          <a:solidFill>
            <a:srgbClr val="E6CBB0">
              <a:alpha val="78824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0" u="none" strike="noStrike" baseline="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Литература из фонда библиотеки Военно-медицинской академии</a:t>
            </a:r>
          </a:p>
        </p:txBody>
      </p:sp>
    </p:spTree>
    <p:extLst>
      <p:ext uri="{BB962C8B-B14F-4D97-AF65-F5344CB8AC3E}">
        <p14:creationId xmlns:p14="http://schemas.microsoft.com/office/powerpoint/2010/main" val="8152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2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87785" y="980728"/>
            <a:ext cx="5777458" cy="369332"/>
          </a:xfrm>
          <a:prstGeom prst="rect">
            <a:avLst/>
          </a:prstGeom>
          <a:solidFill>
            <a:srgbClr val="EAD3BC">
              <a:alpha val="6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В ходе работы использовались следующие ресурсы:</a:t>
            </a:r>
            <a:endParaRPr lang="ru-RU" b="0" i="0" u="none" strike="noStrike" baseline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7785" y="1760794"/>
            <a:ext cx="9416430" cy="3970318"/>
          </a:xfrm>
          <a:prstGeom prst="rect">
            <a:avLst/>
          </a:prstGeom>
          <a:solidFill>
            <a:srgbClr val="E6CBB0">
              <a:alpha val="6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Book Antiqua" panose="02040602050305030304" pitchFamily="18" charset="0"/>
              </a:rPr>
              <a:t>Галкин Николай Алексеевич / Пензенские хроники : краеведческий портал. – Текст : электронный. – </a:t>
            </a:r>
            <a:r>
              <a:rPr lang="en-US" sz="1200" u="sng" dirty="0">
                <a:latin typeface="Book Antiqua" panose="02040602050305030304" pitchFamily="18" charset="0"/>
                <a:hlinkClick r:id="rId3"/>
              </a:rPr>
              <a:t>http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://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penzahroniki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.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ru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3"/>
              </a:rPr>
              <a:t>index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.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php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/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spravochnik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/147-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penzenskaya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-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personaliya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/1953-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galkin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-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nikolaj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-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alekseevich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-1793-</a:t>
            </a:r>
            <a:r>
              <a:rPr lang="en-US" sz="1200" u="sng" dirty="0" err="1">
                <a:latin typeface="Book Antiqua" panose="02040602050305030304" pitchFamily="18" charset="0"/>
                <a:hlinkClick r:id="rId3"/>
              </a:rPr>
              <a:t>posle</a:t>
            </a:r>
            <a:r>
              <a:rPr lang="ru-RU" sz="1200" u="sng" dirty="0">
                <a:latin typeface="Book Antiqua" panose="02040602050305030304" pitchFamily="18" charset="0"/>
                <a:hlinkClick r:id="rId3"/>
              </a:rPr>
              <a:t>-1835</a:t>
            </a:r>
            <a:r>
              <a:rPr lang="ru-RU" sz="1200" dirty="0">
                <a:latin typeface="Book Antiqua" panose="02040602050305030304" pitchFamily="18" charset="0"/>
              </a:rPr>
              <a:t> (дата обращения: 10.11.2020</a:t>
            </a:r>
            <a:r>
              <a:rPr lang="ru-RU" sz="1200" dirty="0" smtClean="0">
                <a:latin typeface="Book Antiqua" panose="02040602050305030304" pitchFamily="18" charset="0"/>
              </a:rPr>
              <a:t>)</a:t>
            </a:r>
          </a:p>
          <a:p>
            <a:pPr algn="just"/>
            <a:endParaRPr lang="ru-RU" sz="1200" dirty="0">
              <a:latin typeface="Book Antiqua" panose="02040602050305030304" pitchFamily="18" charset="0"/>
            </a:endParaRPr>
          </a:p>
          <a:p>
            <a:pPr algn="just"/>
            <a:r>
              <a:rPr lang="ru-RU" sz="1200" dirty="0">
                <a:latin typeface="Book Antiqua" panose="02040602050305030304" pitchFamily="18" charset="0"/>
              </a:rPr>
              <a:t>К 200-летию открытия Антарктиды русскими моряками… / Русское географическое общество. – Текст : электронный. – </a:t>
            </a:r>
            <a:r>
              <a:rPr lang="en-US" sz="1200" u="sng" dirty="0">
                <a:latin typeface="Book Antiqua" panose="02040602050305030304" pitchFamily="18" charset="0"/>
                <a:hlinkClick r:id="rId4"/>
              </a:rPr>
              <a:t>https</a:t>
            </a:r>
            <a:r>
              <a:rPr lang="ru-RU" sz="1200" u="sng" dirty="0">
                <a:latin typeface="Book Antiqua" panose="02040602050305030304" pitchFamily="18" charset="0"/>
                <a:hlinkClick r:id="rId4"/>
              </a:rPr>
              <a:t>://</a:t>
            </a:r>
            <a:r>
              <a:rPr lang="en-US" sz="1200" u="sng" dirty="0">
                <a:latin typeface="Book Antiqua" panose="02040602050305030304" pitchFamily="18" charset="0"/>
                <a:hlinkClick r:id="rId4"/>
              </a:rPr>
              <a:t>www</a:t>
            </a:r>
            <a:r>
              <a:rPr lang="ru-RU" sz="1200" u="sng" dirty="0">
                <a:latin typeface="Book Antiqua" panose="02040602050305030304" pitchFamily="18" charset="0"/>
                <a:hlinkClick r:id="rId4"/>
              </a:rPr>
              <a:t>.</a:t>
            </a:r>
            <a:r>
              <a:rPr lang="en-US" sz="1200" u="sng" dirty="0" err="1">
                <a:latin typeface="Book Antiqua" panose="02040602050305030304" pitchFamily="18" charset="0"/>
                <a:hlinkClick r:id="rId4"/>
              </a:rPr>
              <a:t>rgo</a:t>
            </a:r>
            <a:r>
              <a:rPr lang="ru-RU" sz="1200" u="sng" dirty="0">
                <a:latin typeface="Book Antiqua" panose="02040602050305030304" pitchFamily="18" charset="0"/>
                <a:hlinkClick r:id="rId4"/>
              </a:rPr>
              <a:t>.</a:t>
            </a:r>
            <a:r>
              <a:rPr lang="en-US" sz="1200" u="sng" dirty="0" err="1">
                <a:latin typeface="Book Antiqua" panose="02040602050305030304" pitchFamily="18" charset="0"/>
                <a:hlinkClick r:id="rId4"/>
              </a:rPr>
              <a:t>ru</a:t>
            </a:r>
            <a:r>
              <a:rPr lang="ru-RU" sz="1200" u="sng" dirty="0">
                <a:latin typeface="Book Antiqua" panose="02040602050305030304" pitchFamily="18" charset="0"/>
                <a:hlinkClick r:id="rId4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4"/>
              </a:rPr>
              <a:t>en</a:t>
            </a:r>
            <a:r>
              <a:rPr lang="ru-RU" sz="1200" u="sng" dirty="0">
                <a:latin typeface="Book Antiqua" panose="02040602050305030304" pitchFamily="18" charset="0"/>
                <a:hlinkClick r:id="rId4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4"/>
              </a:rPr>
              <a:t>taxonomy</a:t>
            </a:r>
            <a:r>
              <a:rPr lang="ru-RU" sz="1200" u="sng" dirty="0">
                <a:latin typeface="Book Antiqua" panose="02040602050305030304" pitchFamily="18" charset="0"/>
                <a:hlinkClick r:id="rId4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4"/>
              </a:rPr>
              <a:t>term</a:t>
            </a:r>
            <a:r>
              <a:rPr lang="ru-RU" sz="1200" u="sng" dirty="0">
                <a:latin typeface="Book Antiqua" panose="02040602050305030304" pitchFamily="18" charset="0"/>
                <a:hlinkClick r:id="rId4"/>
              </a:rPr>
              <a:t>/6473</a:t>
            </a:r>
            <a:r>
              <a:rPr lang="ru-RU" sz="1200" dirty="0">
                <a:latin typeface="Book Antiqua" panose="02040602050305030304" pitchFamily="18" charset="0"/>
              </a:rPr>
              <a:t> (дата обращения: 10.11.2020) </a:t>
            </a:r>
            <a:endParaRPr lang="ru-RU" sz="1200" dirty="0" smtClean="0">
              <a:latin typeface="Book Antiqua" panose="02040602050305030304" pitchFamily="18" charset="0"/>
            </a:endParaRPr>
          </a:p>
          <a:p>
            <a:pPr algn="just"/>
            <a:endParaRPr lang="ru-RU" sz="1200" dirty="0">
              <a:latin typeface="Book Antiqua" panose="02040602050305030304" pitchFamily="18" charset="0"/>
            </a:endParaRPr>
          </a:p>
          <a:p>
            <a:pPr algn="just"/>
            <a:r>
              <a:rPr lang="ru-RU" sz="1200" dirty="0">
                <a:latin typeface="Book Antiqua" panose="02040602050305030304" pitchFamily="18" charset="0"/>
              </a:rPr>
              <a:t>К 200-летию открытия Антарктиды экспедицией Ф.Ф. Беллинсгаузена и М.П. Лазарева на шлюпах "Восток" и "Мирный" / Российский государственный архив военно-морского флота. – Текст : электронный. – </a:t>
            </a:r>
            <a:r>
              <a:rPr lang="en-US" sz="1200" u="sng" dirty="0">
                <a:latin typeface="Book Antiqua" panose="02040602050305030304" pitchFamily="18" charset="0"/>
                <a:hlinkClick r:id="rId5"/>
              </a:rPr>
              <a:t>https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://</a:t>
            </a:r>
            <a:r>
              <a:rPr lang="en-US" sz="1200" u="sng" dirty="0" err="1">
                <a:latin typeface="Book Antiqua" panose="02040602050305030304" pitchFamily="18" charset="0"/>
                <a:hlinkClick r:id="rId5"/>
              </a:rPr>
              <a:t>rgavmf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.</a:t>
            </a:r>
            <a:r>
              <a:rPr lang="en-US" sz="1200" u="sng" dirty="0" err="1">
                <a:latin typeface="Book Antiqua" panose="02040602050305030304" pitchFamily="18" charset="0"/>
                <a:hlinkClick r:id="rId5"/>
              </a:rPr>
              <a:t>ru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/</a:t>
            </a:r>
            <a:r>
              <a:rPr lang="en-US" sz="1200" u="sng" dirty="0" err="1">
                <a:latin typeface="Book Antiqua" panose="02040602050305030304" pitchFamily="18" charset="0"/>
                <a:hlinkClick r:id="rId5"/>
              </a:rPr>
              <a:t>virtualnye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-</a:t>
            </a:r>
            <a:r>
              <a:rPr lang="en-US" sz="1200" u="sng" dirty="0" err="1">
                <a:latin typeface="Book Antiqua" panose="02040602050305030304" pitchFamily="18" charset="0"/>
                <a:hlinkClick r:id="rId5"/>
              </a:rPr>
              <a:t>vystavki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5"/>
              </a:rPr>
              <a:t>k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-200-</a:t>
            </a:r>
            <a:r>
              <a:rPr lang="en-US" sz="1200" u="sng" dirty="0" err="1">
                <a:latin typeface="Book Antiqua" panose="02040602050305030304" pitchFamily="18" charset="0"/>
                <a:hlinkClick r:id="rId5"/>
              </a:rPr>
              <a:t>letiu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-</a:t>
            </a:r>
            <a:r>
              <a:rPr lang="en-US" sz="1200" u="sng" dirty="0" err="1">
                <a:latin typeface="Book Antiqua" panose="02040602050305030304" pitchFamily="18" charset="0"/>
                <a:hlinkClick r:id="rId5"/>
              </a:rPr>
              <a:t>otrritiya</a:t>
            </a:r>
            <a:r>
              <a:rPr lang="ru-RU" sz="1200" u="sng" dirty="0">
                <a:latin typeface="Book Antiqua" panose="02040602050305030304" pitchFamily="18" charset="0"/>
                <a:hlinkClick r:id="rId5"/>
              </a:rPr>
              <a:t>-</a:t>
            </a:r>
            <a:r>
              <a:rPr lang="en-US" sz="1200" u="sng" dirty="0" err="1">
                <a:latin typeface="Book Antiqua" panose="02040602050305030304" pitchFamily="18" charset="0"/>
                <a:hlinkClick r:id="rId5"/>
              </a:rPr>
              <a:t>antarktidi</a:t>
            </a:r>
            <a:r>
              <a:rPr lang="ru-RU" sz="1200" dirty="0">
                <a:latin typeface="Book Antiqua" panose="02040602050305030304" pitchFamily="18" charset="0"/>
              </a:rPr>
              <a:t> (дата обращения: 10.11.2020</a:t>
            </a:r>
            <a:r>
              <a:rPr lang="ru-RU" sz="1200" dirty="0" smtClean="0">
                <a:latin typeface="Book Antiqua" panose="02040602050305030304" pitchFamily="18" charset="0"/>
              </a:rPr>
              <a:t>)</a:t>
            </a:r>
          </a:p>
          <a:p>
            <a:pPr algn="just"/>
            <a:endParaRPr lang="ru-RU" sz="1200" dirty="0">
              <a:latin typeface="Book Antiqua" panose="02040602050305030304" pitchFamily="18" charset="0"/>
            </a:endParaRPr>
          </a:p>
          <a:p>
            <a:pPr algn="just"/>
            <a:r>
              <a:rPr lang="ru-RU" sz="1200" dirty="0" smtClean="0">
                <a:latin typeface="Book Antiqua" panose="02040602050305030304" pitchFamily="18" charset="0"/>
              </a:rPr>
              <a:t>Кругосветные мореплаватели. Медик-хирург Николай Галкин / Архив материалов – Русские на </a:t>
            </a:r>
            <a:r>
              <a:rPr lang="ru-RU" sz="1200" dirty="0">
                <a:latin typeface="Book Antiqua" panose="02040602050305030304" pitchFamily="18" charset="0"/>
              </a:rPr>
              <a:t>Восточном океане . – Текст : электронный. – </a:t>
            </a:r>
            <a:r>
              <a:rPr lang="en-US" sz="1200" dirty="0">
                <a:latin typeface="Book Antiqua" panose="02040602050305030304" pitchFamily="18" charset="0"/>
                <a:hlinkClick r:id="rId6"/>
              </a:rPr>
              <a:t>https://</a:t>
            </a:r>
            <a:r>
              <a:rPr lang="en-US" sz="1200" dirty="0" smtClean="0">
                <a:latin typeface="Book Antiqua" panose="02040602050305030304" pitchFamily="18" charset="0"/>
                <a:hlinkClick r:id="rId6"/>
              </a:rPr>
              <a:t>russvostok.ucoz.ru/news/krugosvetnye_moreplavateli/2013-05-29-58</a:t>
            </a:r>
            <a:r>
              <a:rPr lang="ru-RU" sz="1200" dirty="0" smtClean="0">
                <a:latin typeface="Book Antiqua" panose="02040602050305030304" pitchFamily="18" charset="0"/>
              </a:rPr>
              <a:t> (дата обращения: 10.11.2020)</a:t>
            </a:r>
          </a:p>
          <a:p>
            <a:pPr algn="just"/>
            <a:endParaRPr lang="ru-RU" sz="1200" dirty="0">
              <a:latin typeface="Book Antiqua" panose="02040602050305030304" pitchFamily="18" charset="0"/>
            </a:endParaRPr>
          </a:p>
          <a:p>
            <a:pPr algn="just"/>
            <a:r>
              <a:rPr lang="ru-RU" sz="1200" dirty="0">
                <a:latin typeface="Book Antiqua" panose="02040602050305030304" pitchFamily="18" charset="0"/>
              </a:rPr>
              <a:t>Матусов А. </a:t>
            </a:r>
            <a:r>
              <a:rPr lang="ru-RU" sz="1200" dirty="0" smtClean="0">
                <a:latin typeface="Book Antiqua" panose="02040602050305030304" pitchFamily="18" charset="0"/>
              </a:rPr>
              <a:t>Л. Из </a:t>
            </a:r>
            <a:r>
              <a:rPr lang="ru-RU" sz="1200" dirty="0">
                <a:latin typeface="Book Antiqua" panose="02040602050305030304" pitchFamily="18" charset="0"/>
              </a:rPr>
              <a:t>истории медицинского обеспечения русских морских и полярных экспедиций </a:t>
            </a:r>
            <a:r>
              <a:rPr lang="ru-RU" sz="1200" dirty="0" smtClean="0">
                <a:latin typeface="Book Antiqua" panose="02040602050305030304" pitchFamily="18" charset="0"/>
              </a:rPr>
              <a:t>/ </a:t>
            </a:r>
            <a:r>
              <a:rPr lang="ru-RU" sz="1200" dirty="0">
                <a:latin typeface="Book Antiqua" panose="02040602050305030304" pitchFamily="18" charset="0"/>
              </a:rPr>
              <a:t>А. Л. Матусов ; Главное </a:t>
            </a:r>
            <a:r>
              <a:rPr lang="ru-RU" sz="1200" dirty="0" err="1">
                <a:latin typeface="Book Antiqua" panose="02040602050305030304" pitchFamily="18" charset="0"/>
              </a:rPr>
              <a:t>управлнение</a:t>
            </a:r>
            <a:r>
              <a:rPr lang="ru-RU" sz="1200" dirty="0">
                <a:latin typeface="Book Antiqua" panose="02040602050305030304" pitchFamily="18" charset="0"/>
              </a:rPr>
              <a:t> гидрометеорологической службы при совете Министров СССР. Арктический и антарктический научно-исследовательский институт. — Ленинград : </a:t>
            </a:r>
            <a:r>
              <a:rPr lang="ru-RU" sz="1200" dirty="0" err="1">
                <a:latin typeface="Book Antiqua" panose="02040602050305030304" pitchFamily="18" charset="0"/>
              </a:rPr>
              <a:t>Гидрометеоиздат</a:t>
            </a:r>
            <a:r>
              <a:rPr lang="ru-RU" sz="1200" dirty="0">
                <a:latin typeface="Book Antiqua" panose="02040602050305030304" pitchFamily="18" charset="0"/>
              </a:rPr>
              <a:t>, 1972 г. — 119 с. : ил. ; 22 см. — (Труды ; Т. 305 / Арктический и антарктический научно-исследовательский институт).</a:t>
            </a:r>
          </a:p>
          <a:p>
            <a:pPr algn="just"/>
            <a:endParaRPr lang="ru-RU" sz="1200" dirty="0">
              <a:latin typeface="Book Antiqua" panose="02040602050305030304" pitchFamily="18" charset="0"/>
            </a:endParaRPr>
          </a:p>
          <a:p>
            <a:pPr algn="just"/>
            <a:r>
              <a:rPr lang="ru-RU" sz="1200" dirty="0">
                <a:latin typeface="Book Antiqua" panose="02040602050305030304" pitchFamily="18" charset="0"/>
              </a:rPr>
              <a:t>Открытие Антарктиды и исследования экспедиции Ф. Ф. Беллинсгаузена и М. П. Лазарева / </a:t>
            </a:r>
            <a:r>
              <a:rPr lang="en-US" sz="1200" dirty="0">
                <a:latin typeface="Book Antiqua" panose="02040602050305030304" pitchFamily="18" charset="0"/>
              </a:rPr>
              <a:t>Mil</a:t>
            </a:r>
            <a:r>
              <a:rPr lang="ru-RU" sz="1200" dirty="0">
                <a:latin typeface="Book Antiqua" panose="02040602050305030304" pitchFamily="18" charset="0"/>
              </a:rPr>
              <a:t>.</a:t>
            </a:r>
            <a:r>
              <a:rPr lang="en-US" sz="1200" dirty="0">
                <a:latin typeface="Book Antiqua" panose="02040602050305030304" pitchFamily="18" charset="0"/>
              </a:rPr>
              <a:t>Press FLOT</a:t>
            </a:r>
            <a:r>
              <a:rPr lang="ru-RU" sz="1200" dirty="0">
                <a:latin typeface="Book Antiqua" panose="02040602050305030304" pitchFamily="18" charset="0"/>
              </a:rPr>
              <a:t> – Мы знаем о ВМФ всё. – Текст : электронный. – </a:t>
            </a:r>
            <a:r>
              <a:rPr lang="en-US" sz="1200" u="sng" dirty="0" smtClean="0">
                <a:latin typeface="Book Antiqua" panose="02040602050305030304" pitchFamily="18" charset="0"/>
                <a:hlinkClick r:id="rId7"/>
              </a:rPr>
              <a:t>https</a:t>
            </a:r>
            <a:r>
              <a:rPr lang="ru-RU" sz="1200" u="sng" dirty="0">
                <a:latin typeface="Book Antiqua" panose="02040602050305030304" pitchFamily="18" charset="0"/>
                <a:hlinkClick r:id="rId7"/>
              </a:rPr>
              <a:t>://</a:t>
            </a:r>
            <a:r>
              <a:rPr lang="en-US" sz="1200" u="sng" dirty="0" err="1">
                <a:latin typeface="Book Antiqua" panose="02040602050305030304" pitchFamily="18" charset="0"/>
                <a:hlinkClick r:id="rId7"/>
              </a:rPr>
              <a:t>flot</a:t>
            </a:r>
            <a:r>
              <a:rPr lang="ru-RU" sz="1200" u="sng" dirty="0">
                <a:latin typeface="Book Antiqua" panose="02040602050305030304" pitchFamily="18" charset="0"/>
                <a:hlinkClick r:id="rId7"/>
              </a:rPr>
              <a:t>.</a:t>
            </a:r>
            <a:r>
              <a:rPr lang="en-US" sz="1200" u="sng" dirty="0">
                <a:latin typeface="Book Antiqua" panose="02040602050305030304" pitchFamily="18" charset="0"/>
                <a:hlinkClick r:id="rId7"/>
              </a:rPr>
              <a:t>com</a:t>
            </a:r>
            <a:r>
              <a:rPr lang="ru-RU" sz="1200" u="sng" dirty="0">
                <a:latin typeface="Book Antiqua" panose="02040602050305030304" pitchFamily="18" charset="0"/>
                <a:hlinkClick r:id="rId7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7"/>
              </a:rPr>
              <a:t>publications</a:t>
            </a:r>
            <a:r>
              <a:rPr lang="ru-RU" sz="1200" u="sng" dirty="0">
                <a:latin typeface="Book Antiqua" panose="02040602050305030304" pitchFamily="18" charset="0"/>
                <a:hlinkClick r:id="rId7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7"/>
              </a:rPr>
              <a:t>books</a:t>
            </a:r>
            <a:r>
              <a:rPr lang="ru-RU" sz="1200" u="sng" dirty="0">
                <a:latin typeface="Book Antiqua" panose="02040602050305030304" pitchFamily="18" charset="0"/>
                <a:hlinkClick r:id="rId7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7"/>
              </a:rPr>
              <a:t>shelf</a:t>
            </a:r>
            <a:r>
              <a:rPr lang="ru-RU" sz="1200" u="sng" dirty="0">
                <a:latin typeface="Book Antiqua" panose="02040602050305030304" pitchFamily="18" charset="0"/>
                <a:hlinkClick r:id="rId7"/>
              </a:rPr>
              <a:t>/</a:t>
            </a:r>
            <a:r>
              <a:rPr lang="en-US" sz="1200" u="sng" dirty="0">
                <a:latin typeface="Book Antiqua" panose="02040602050305030304" pitchFamily="18" charset="0"/>
                <a:hlinkClick r:id="rId7"/>
              </a:rPr>
              <a:t>explorations</a:t>
            </a:r>
            <a:r>
              <a:rPr lang="ru-RU" sz="1200" u="sng" dirty="0">
                <a:latin typeface="Book Antiqua" panose="02040602050305030304" pitchFamily="18" charset="0"/>
                <a:hlinkClick r:id="rId7"/>
              </a:rPr>
              <a:t>/7.</a:t>
            </a:r>
            <a:r>
              <a:rPr lang="en-US" sz="1200" u="sng" dirty="0" err="1">
                <a:latin typeface="Book Antiqua" panose="02040602050305030304" pitchFamily="18" charset="0"/>
                <a:hlinkClick r:id="rId7"/>
              </a:rPr>
              <a:t>htm</a:t>
            </a:r>
            <a:r>
              <a:rPr lang="ru-RU" sz="1200" dirty="0">
                <a:latin typeface="Book Antiqua" panose="02040602050305030304" pitchFamily="18" charset="0"/>
              </a:rPr>
              <a:t> (дата обращения: 10.11.2020)</a:t>
            </a:r>
          </a:p>
        </p:txBody>
      </p:sp>
    </p:spTree>
    <p:extLst>
      <p:ext uri="{BB962C8B-B14F-4D97-AF65-F5344CB8AC3E}">
        <p14:creationId xmlns:p14="http://schemas.microsoft.com/office/powerpoint/2010/main" val="5774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8075" y="528097"/>
            <a:ext cx="5173581" cy="1938992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Открытие </a:t>
            </a:r>
            <a:r>
              <a:rPr lang="ru-RU" sz="2000" dirty="0">
                <a:latin typeface="Book Antiqua" panose="02040602050305030304" pitchFamily="18" charset="0"/>
              </a:rPr>
              <a:t>Антарктиды русскими </a:t>
            </a:r>
            <a:r>
              <a:rPr lang="ru-RU" sz="2000" dirty="0" smtClean="0">
                <a:latin typeface="Book Antiqua" panose="02040602050305030304" pitchFamily="18" charset="0"/>
              </a:rPr>
              <a:t>мореплавателями Ф.Ф. Беллинсгаузеном и М.П. Лазаревым является замечательным вкладом нашей науки и нашего флота в географическое познание Земли.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8075" y="2604203"/>
            <a:ext cx="5173580" cy="1631216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К началу </a:t>
            </a:r>
            <a:r>
              <a:rPr lang="en-US" sz="2000" dirty="0" smtClean="0">
                <a:latin typeface="Book Antiqua" panose="02040602050305030304" pitchFamily="18" charset="0"/>
              </a:rPr>
              <a:t>XIX</a:t>
            </a:r>
            <a:r>
              <a:rPr lang="ru-RU" sz="2000" dirty="0" smtClean="0">
                <a:latin typeface="Book Antiqua" panose="02040602050305030304" pitchFamily="18" charset="0"/>
              </a:rPr>
              <a:t> века утвердилось мнение о тщетности поисков Южного материка </a:t>
            </a:r>
            <a:r>
              <a:rPr lang="ru-RU" sz="2000" dirty="0">
                <a:latin typeface="Book Antiqua" panose="02040602050305030304" pitchFamily="18" charset="0"/>
              </a:rPr>
              <a:t>–</a:t>
            </a:r>
            <a:r>
              <a:rPr lang="ru-RU" sz="2000" dirty="0" smtClean="0">
                <a:latin typeface="Book Antiqua" panose="02040602050305030304" pitchFamily="18" charset="0"/>
              </a:rPr>
              <a:t> учёные считали, что конец этим поискам положен английским мореплавателем Джеймсом Куком. 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6364" y="4551947"/>
            <a:ext cx="6737203" cy="1569660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latin typeface="Book Antiqua" panose="02040602050305030304" pitchFamily="18" charset="0"/>
              </a:rPr>
              <a:t>Я обошёл океан южного полушария на высоких широтах и совершил это таким образом, что неоспоримо отверг возможность существования материка.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>
            <a:off x="4380802" y="4454784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352584" y="4797152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73610" y="6237312"/>
            <a:ext cx="2509957" cy="369332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– </a:t>
            </a:r>
            <a:r>
              <a:rPr lang="ru-RU" dirty="0">
                <a:latin typeface="Book Antiqua" panose="02040602050305030304" pitchFamily="18" charset="0"/>
              </a:rPr>
              <a:t>Джеймс Кук, 1775 г.</a:t>
            </a:r>
          </a:p>
        </p:txBody>
      </p:sp>
    </p:spTree>
    <p:extLst>
      <p:ext uri="{BB962C8B-B14F-4D97-AF65-F5344CB8AC3E}">
        <p14:creationId xmlns:p14="http://schemas.microsoft.com/office/powerpoint/2010/main" val="7590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5205" y="1040568"/>
            <a:ext cx="5043638" cy="2246769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Book Antiqua" panose="02040602050305030304" pitchFamily="18" charset="0"/>
              </a:rPr>
              <a:t>Не прошло и полувека после открытий Кука, как 16 июля 1819 года из Кронштадта отправились в путь два русских шлюпа «Восток» и «Мирный» с целью открытия Южного материка и впервые в истории подошли к берегам Антарктиды. 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3493" y="3429700"/>
            <a:ext cx="6304548" cy="2462213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latin typeface="Book Antiqua" panose="02040602050305030304" pitchFamily="18" charset="0"/>
              </a:rPr>
              <a:t>– Сия экспедиция, кроме главной её цели – изведать страны Южного полюса, должна особенно иметь в предмете поверить всё неверное в южной половине Великого океана…  </a:t>
            </a:r>
          </a:p>
          <a:p>
            <a:pPr algn="just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just"/>
            <a:r>
              <a:rPr lang="ru-RU" sz="2000" dirty="0">
                <a:latin typeface="Book Antiqua" panose="02040602050305030304" pitchFamily="18" charset="0"/>
              </a:rPr>
              <a:t>Т</a:t>
            </a:r>
            <a:r>
              <a:rPr lang="ru-RU" sz="2000" dirty="0" smtClean="0">
                <a:latin typeface="Book Antiqua" panose="02040602050305030304" pitchFamily="18" charset="0"/>
              </a:rPr>
              <a:t>ак сформулировал в своей служебной записке основные задачи плавания И.Ф. Крузенштерн.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970515" y="3731743"/>
            <a:ext cx="137549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16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3974090" y="3429700"/>
            <a:ext cx="137549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16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63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7277" y="184388"/>
            <a:ext cx="7002163" cy="1200329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Днём открытия Антарктиды считается 16 (28) января 1820 года, когда </a:t>
            </a:r>
            <a:r>
              <a:rPr lang="ru-RU" dirty="0" smtClean="0">
                <a:latin typeface="Book Antiqua" panose="02040602050305030304" pitchFamily="18" charset="0"/>
              </a:rPr>
              <a:t>шлюп </a:t>
            </a:r>
            <a:r>
              <a:rPr lang="ru-RU" dirty="0">
                <a:latin typeface="Book Antiqua" panose="02040602050305030304" pitchFamily="18" charset="0"/>
              </a:rPr>
              <a:t>«Мирный» </a:t>
            </a:r>
            <a:r>
              <a:rPr lang="ru-RU" dirty="0" smtClean="0">
                <a:latin typeface="Book Antiqua" panose="02040602050305030304" pitchFamily="18" charset="0"/>
              </a:rPr>
              <a:t>увидел </a:t>
            </a:r>
            <a:r>
              <a:rPr lang="ru-RU" dirty="0">
                <a:latin typeface="Book Antiqua" panose="02040602050305030304" pitchFamily="18" charset="0"/>
              </a:rPr>
              <a:t>примерно в 20 милях к югу высокий ледяной обрыв. </a:t>
            </a:r>
            <a:endParaRPr lang="ru-RU" dirty="0" smtClean="0"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latin typeface="Book Antiqua" panose="02040602050305030304" pitchFamily="18" charset="0"/>
              </a:rPr>
              <a:t>С </a:t>
            </a:r>
            <a:r>
              <a:rPr lang="ru-RU" dirty="0">
                <a:latin typeface="Book Antiqua" panose="02040602050305030304" pitchFamily="18" charset="0"/>
              </a:rPr>
              <a:t>«Востока» тоже увидели такой же обрыв, но в тумане.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4919" y="2890130"/>
            <a:ext cx="7002163" cy="3139321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Book Antiqua" panose="02040602050305030304" pitchFamily="18" charset="0"/>
              </a:rPr>
              <a:t>Достигли мы широты 69°23’, где встретили матерой лед чрезвычайной высоты, и в прекрасный тогда вечер, смотря на </a:t>
            </a:r>
            <a:r>
              <a:rPr lang="ru-RU" i="1" dirty="0" err="1" smtClean="0">
                <a:latin typeface="Book Antiqua" panose="02040602050305030304" pitchFamily="18" charset="0"/>
              </a:rPr>
              <a:t>саленгу</a:t>
            </a:r>
            <a:r>
              <a:rPr lang="ru-RU" i="1" dirty="0" smtClean="0">
                <a:latin typeface="Book Antiqua" panose="02040602050305030304" pitchFamily="18" charset="0"/>
              </a:rPr>
              <a:t> (вторая площадка мачты), простирался оный так далеко, как могло только достигать зрение, но удивительным сим зрелищем наслаждались мы недолго, ибо вскоре опять </a:t>
            </a:r>
            <a:r>
              <a:rPr lang="ru-RU" i="1" dirty="0" err="1" smtClean="0">
                <a:latin typeface="Book Antiqua" panose="02040602050305030304" pitchFamily="18" charset="0"/>
              </a:rPr>
              <a:t>запасмурнило</a:t>
            </a:r>
            <a:r>
              <a:rPr lang="ru-RU" i="1" dirty="0" smtClean="0">
                <a:latin typeface="Book Antiqua" panose="02040602050305030304" pitchFamily="18" charset="0"/>
              </a:rPr>
              <a:t> и пошел по обыкновению снег... Отсюда продолжили мы свой путь к осту (т.е. на восток), покушаясь при всякой возможности подойти к зюйду (т.е. на юг), но всегда встречали ледяной материк… Открылась, наконец, та матёрая на юге земля, которую так долго искали и существование коей сидевшие </a:t>
            </a:r>
            <a:r>
              <a:rPr lang="ru-RU" i="1" dirty="0" err="1" smtClean="0">
                <a:latin typeface="Book Antiqua" panose="02040602050305030304" pitchFamily="18" charset="0"/>
              </a:rPr>
              <a:t>филозофы</a:t>
            </a:r>
            <a:r>
              <a:rPr lang="ru-RU" i="1" dirty="0" smtClean="0">
                <a:latin typeface="Book Antiqua" panose="02040602050305030304" pitchFamily="18" charset="0"/>
              </a:rPr>
              <a:t> в кабинетах своих полагали необходимым для равновесия Земного шара.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57277" y="1936544"/>
            <a:ext cx="7002163" cy="646331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</a:rPr>
              <a:t>В одном из писем на родину командир «Мирного» Лазарев писал о дне 28 (16) января: 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>
            <a:off x="1983414" y="2708920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08368" y="4767046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72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1341" y="4670718"/>
            <a:ext cx="7529389" cy="1015663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Отчётная </a:t>
            </a:r>
            <a:r>
              <a:rPr lang="ru-RU" sz="2000" dirty="0">
                <a:latin typeface="Book Antiqua" panose="02040602050305030304" pitchFamily="18" charset="0"/>
              </a:rPr>
              <a:t>навигационная карта экспедиции </a:t>
            </a:r>
            <a:endParaRPr lang="ru-RU" sz="2000" dirty="0" smtClean="0">
              <a:latin typeface="Book Antiqua" panose="02040602050305030304" pitchFamily="18" charset="0"/>
            </a:endParaRP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Беллинсгаузена </a:t>
            </a:r>
            <a:r>
              <a:rPr lang="ru-RU" sz="2000" dirty="0">
                <a:latin typeface="Book Antiqua" panose="02040602050305030304" pitchFamily="18" charset="0"/>
              </a:rPr>
              <a:t>— Лазарева стоит в ряду крупнейших трудов русских морских экспедиций </a:t>
            </a:r>
            <a:r>
              <a:rPr lang="ru-RU" sz="2000" dirty="0" smtClean="0">
                <a:latin typeface="Book Antiqua" panose="02040602050305030304" pitchFamily="18" charset="0"/>
              </a:rPr>
              <a:t>XVIII-XIX </a:t>
            </a:r>
            <a:r>
              <a:rPr lang="ru-RU" sz="2000" dirty="0">
                <a:latin typeface="Book Antiqua" panose="02040602050305030304" pitchFamily="18" charset="0"/>
              </a:rPr>
              <a:t>вв.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4192" y="411881"/>
            <a:ext cx="7883615" cy="1754326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Наиболее важным результатом экспедиции </a:t>
            </a:r>
            <a:r>
              <a:rPr lang="ru-RU" dirty="0" smtClean="0">
                <a:latin typeface="Book Antiqua" panose="02040602050305030304" pitchFamily="18" charset="0"/>
              </a:rPr>
              <a:t>явилось </a:t>
            </a:r>
            <a:r>
              <a:rPr lang="ru-RU" dirty="0">
                <a:latin typeface="Book Antiqua" panose="02040602050305030304" pitchFamily="18" charset="0"/>
              </a:rPr>
              <a:t>открытие Антарктиды. Но экспедиция не только открыла новый материк Земли и прилегающие к нему некоторые острова. Она положила начало картированию берегового барьера этого материка в районе Берега принцессы Марты и Берега принца Олафа и изучению физических явлений в прилегающих пространствах </a:t>
            </a:r>
            <a:r>
              <a:rPr lang="ru-RU" dirty="0" smtClean="0">
                <a:latin typeface="Book Antiqua" panose="02040602050305030304" pitchFamily="18" charset="0"/>
              </a:rPr>
              <a:t>океана.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4955" y="2402800"/>
            <a:ext cx="7002163" cy="2031325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Впервые в истории науки экспедиция дала описание ледниковых побережий </a:t>
            </a:r>
            <a:r>
              <a:rPr lang="ru-RU" dirty="0" smtClean="0">
                <a:latin typeface="Book Antiqua" panose="02040602050305030304" pitchFamily="18" charset="0"/>
              </a:rPr>
              <a:t>Антарктиды </a:t>
            </a:r>
            <a:r>
              <a:rPr lang="ru-RU" dirty="0">
                <a:latin typeface="Book Antiqua" panose="02040602050305030304" pitchFamily="18" charset="0"/>
              </a:rPr>
              <a:t>в нескольких местах, с которыми позже встречались исследователи всех наций. Большое внимание экспедиция уделила изучению плавающих льдов (ледяных островов, ледяных полей и пр.). Беллинсгаузен и </a:t>
            </a:r>
            <a:r>
              <a:rPr lang="ru-RU" dirty="0" err="1">
                <a:latin typeface="Book Antiqua" panose="02040602050305030304" pitchFamily="18" charset="0"/>
              </a:rPr>
              <a:t>Новосильский</a:t>
            </a:r>
            <a:r>
              <a:rPr lang="ru-RU" dirty="0">
                <a:latin typeface="Book Antiqua" panose="02040602050305030304" pitchFamily="18" charset="0"/>
              </a:rPr>
              <a:t> на основе длительных наблюдений провели классификацию льдов, наметили генезис их образования.</a:t>
            </a:r>
            <a:endParaRPr lang="ru-RU" dirty="0" smtClean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7968" y="923052"/>
            <a:ext cx="3418702" cy="1477328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ook Antiqua" panose="02040602050305030304" pitchFamily="18" charset="0"/>
              </a:rPr>
              <a:t>Экспедиция </a:t>
            </a:r>
            <a:r>
              <a:rPr lang="ru-RU" dirty="0">
                <a:latin typeface="Book Antiqua" panose="02040602050305030304" pitchFamily="18" charset="0"/>
              </a:rPr>
              <a:t>была </a:t>
            </a:r>
            <a:r>
              <a:rPr lang="ru-RU" dirty="0" smtClean="0">
                <a:latin typeface="Book Antiqua" panose="02040602050305030304" pitchFamily="18" charset="0"/>
              </a:rPr>
              <a:t>завершена 24 </a:t>
            </a:r>
            <a:r>
              <a:rPr lang="ru-RU" dirty="0">
                <a:latin typeface="Book Antiqua" panose="02040602050305030304" pitchFamily="18" charset="0"/>
              </a:rPr>
              <a:t>июля </a:t>
            </a:r>
            <a:r>
              <a:rPr lang="ru-RU" dirty="0" smtClean="0">
                <a:latin typeface="Book Antiqua" panose="02040602050305030304" pitchFamily="18" charset="0"/>
              </a:rPr>
              <a:t>1821 года. </a:t>
            </a:r>
            <a:r>
              <a:rPr lang="ru-RU" dirty="0">
                <a:latin typeface="Book Antiqua" panose="02040602050305030304" pitchFamily="18" charset="0"/>
              </a:rPr>
              <a:t>В своем отчете </a:t>
            </a:r>
            <a:r>
              <a:rPr lang="ru-RU" dirty="0" err="1">
                <a:latin typeface="Book Antiqua" panose="02040602050305030304" pitchFamily="18" charset="0"/>
              </a:rPr>
              <a:t>Фаддей</a:t>
            </a:r>
            <a:r>
              <a:rPr lang="ru-RU" dirty="0">
                <a:latin typeface="Book Antiqua" panose="02040602050305030304" pitchFamily="18" charset="0"/>
              </a:rPr>
              <a:t> Беллинсгаузен так суммирует результаты дальнего похода</a:t>
            </a:r>
            <a:r>
              <a:rPr lang="ru-RU" dirty="0" smtClean="0">
                <a:latin typeface="Book Antiqua" panose="02040602050305030304" pitchFamily="18" charset="0"/>
              </a:rPr>
              <a:t>: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3500" y="2578185"/>
            <a:ext cx="7002163" cy="3477875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latin typeface="Book Antiqua" panose="02040602050305030304" pitchFamily="18" charset="0"/>
              </a:rPr>
              <a:t>В </a:t>
            </a:r>
            <a:r>
              <a:rPr lang="ru-RU" sz="2000" i="1" dirty="0">
                <a:latin typeface="Book Antiqua" panose="02040602050305030304" pitchFamily="18" charset="0"/>
              </a:rPr>
              <a:t>6 часов утра достигли Кронштадта, салютовали крепости и стали на якорь на самом том месте, с которого отправились в путь. Отсутствие наше продолжалось 751 день; из сего числа дней мы в разных местах стояли на якоре 224, под парусами находились 527 дней; в сложности прошли всего 86 475 верст (49 860 мили); пространство сие в 2 1/4 раза более больших кругов на Земном шаре. В продолжение плавания нашего обретено двадцать девять островов, в том числе в южном холодном поясе два, в южном умеренном – восемь, а девятнадцать в жарком поясе; обретена одна </a:t>
            </a:r>
            <a:r>
              <a:rPr lang="ru-RU" sz="2000" i="1" dirty="0" err="1">
                <a:latin typeface="Book Antiqua" panose="02040602050305030304" pitchFamily="18" charset="0"/>
              </a:rPr>
              <a:t>коральная</a:t>
            </a:r>
            <a:r>
              <a:rPr lang="ru-RU" sz="2000" i="1" dirty="0">
                <a:latin typeface="Book Antiqua" panose="02040602050305030304" pitchFamily="18" charset="0"/>
              </a:rPr>
              <a:t> мель с лагуном</a:t>
            </a:r>
            <a:r>
              <a:rPr lang="ru-RU" sz="2000" i="1" dirty="0" smtClean="0">
                <a:latin typeface="Book Antiqua" panose="02040602050305030304" pitchFamily="18" charset="0"/>
              </a:rPr>
              <a:t>...</a:t>
            </a:r>
            <a:r>
              <a:rPr lang="ru-RU" sz="2000" i="1" dirty="0">
                <a:latin typeface="Book Antiqua" panose="02040602050305030304" pitchFamily="18" charset="0"/>
              </a:rPr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>
            <a:off x="3126260" y="2400380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2644" y="4836397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4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6130" y="648677"/>
            <a:ext cx="6779740" cy="2585323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Анализ карты, а также всех известных материалов, относящихся к экспедиции, убедительно показывает всю грандиозность предпринятого Россией научного мероприятия по исследованию Южной полярной области и открытию Антарктиды. Русские </a:t>
            </a:r>
            <a:r>
              <a:rPr lang="ru-RU" dirty="0" smtClean="0">
                <a:latin typeface="Book Antiqua" panose="02040602050305030304" pitchFamily="18" charset="0"/>
              </a:rPr>
              <a:t>учёные </a:t>
            </a:r>
            <a:r>
              <a:rPr lang="ru-RU" dirty="0">
                <a:latin typeface="Book Antiqua" panose="02040602050305030304" pitchFamily="18" charset="0"/>
              </a:rPr>
              <a:t>и мореплаватели успешно справились с поставленной перед ними задачей и передали эстафету своим соотечественникам — советским </a:t>
            </a:r>
            <a:r>
              <a:rPr lang="ru-RU" dirty="0" smtClean="0">
                <a:latin typeface="Book Antiqua" panose="02040602050305030304" pitchFamily="18" charset="0"/>
              </a:rPr>
              <a:t>и российским учёным</a:t>
            </a:r>
            <a:r>
              <a:rPr lang="ru-RU" dirty="0">
                <a:latin typeface="Book Antiqua" panose="02040602050305030304" pitchFamily="18" charset="0"/>
              </a:rPr>
              <a:t>, которые также успешно осуществляют научные исследования Антарктиды в наши дни.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2581" y="3824680"/>
            <a:ext cx="9179299" cy="369332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Достижения экспедиции так оценил немецкий географ Август </a:t>
            </a:r>
            <a:r>
              <a:rPr lang="ru-RU" dirty="0" err="1">
                <a:solidFill>
                  <a:srgbClr val="000000"/>
                </a:solidFill>
                <a:latin typeface="Book Antiqua" panose="02040602050305030304" pitchFamily="18" charset="0"/>
              </a:rPr>
              <a:t>Петерманн</a:t>
            </a: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 (1867</a:t>
            </a:r>
            <a:r>
              <a:rPr lang="ru-RU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):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65837" y="4588217"/>
            <a:ext cx="7002163" cy="1323439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0000"/>
                </a:solidFill>
                <a:latin typeface="Book Antiqua" panose="02040602050305030304" pitchFamily="18" charset="0"/>
              </a:rPr>
              <a:t>За эту заслугу имя Беллинсгаузена можно прямо поставить в один ряд с именами Колумба и Магеллана, как людей, не отступивших перед трудностями… созданными воображением </a:t>
            </a:r>
            <a:r>
              <a:rPr lang="ru-RU" sz="2000" i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предшественников.</a:t>
            </a:r>
            <a:endParaRPr lang="ru-RU" sz="2000" i="1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3085072" y="4465106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33217" y="4698927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53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898" y="458806"/>
            <a:ext cx="4944318" cy="95410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Book Antiqua" panose="02040602050305030304" pitchFamily="18" charset="0"/>
              </a:rPr>
              <a:t>Медицинское обеспечение экспедиции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667" y="2083854"/>
            <a:ext cx="5309317" cy="707886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ook Antiqua" panose="02040602050305030304" pitchFamily="18" charset="0"/>
              </a:rPr>
              <a:t>Штаб-лекарь Яков </a:t>
            </a:r>
            <a:r>
              <a:rPr lang="ru-RU" sz="2000" dirty="0" err="1" smtClean="0">
                <a:latin typeface="Book Antiqua" panose="02040602050305030304" pitchFamily="18" charset="0"/>
              </a:rPr>
              <a:t>Берх</a:t>
            </a:r>
            <a:r>
              <a:rPr lang="ru-RU" sz="2000" dirty="0" smtClean="0">
                <a:latin typeface="Book Antiqua" panose="02040602050305030304" pitchFamily="18" charset="0"/>
              </a:rPr>
              <a:t> (шлюп «Восток»);</a:t>
            </a:r>
          </a:p>
          <a:p>
            <a:r>
              <a:rPr lang="ru-RU" sz="2000" dirty="0" smtClean="0">
                <a:latin typeface="Book Antiqua" panose="02040602050305030304" pitchFamily="18" charset="0"/>
              </a:rPr>
              <a:t>Фельдшер 1-го класса Иван Степанов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666" y="3081154"/>
            <a:ext cx="5309318" cy="1015663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ook Antiqua" panose="02040602050305030304" pitchFamily="18" charset="0"/>
              </a:rPr>
              <a:t>Медико-хирург Николай Галкин (шлюп «Мирный»);</a:t>
            </a:r>
          </a:p>
          <a:p>
            <a:r>
              <a:rPr lang="ru-RU" sz="2000" dirty="0" smtClean="0">
                <a:latin typeface="Book Antiqua" panose="02040602050305030304" pitchFamily="18" charset="0"/>
              </a:rPr>
              <a:t>Фельдшер 1-го класса Василий Понамарев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57032" y="612695"/>
            <a:ext cx="3547869" cy="646331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Book Antiqua" panose="02040602050305030304" pitchFamily="18" charset="0"/>
              </a:rPr>
              <a:t>Инструкция </a:t>
            </a:r>
            <a:r>
              <a:rPr lang="ru-RU" dirty="0">
                <a:latin typeface="Book Antiqua" panose="02040602050305030304" pitchFamily="18" charset="0"/>
              </a:rPr>
              <a:t>государственной </a:t>
            </a:r>
            <a:r>
              <a:rPr lang="ru-RU" dirty="0" smtClean="0">
                <a:latin typeface="Book Antiqua" panose="02040602050305030304" pitchFamily="18" charset="0"/>
              </a:rPr>
              <a:t>Адмиралтейств-коллегии: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90837" y="1431017"/>
            <a:ext cx="5214065" cy="923330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Book Antiqua" panose="02040602050305030304" pitchFamily="18" charset="0"/>
              </a:rPr>
              <a:t>1. Как сохранение здоровья людей, составляющих экипаж, есть первая обязанность всех мореплавателей…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90836" y="2598972"/>
            <a:ext cx="5214065" cy="1477328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2. В особенности имеете вы обращать внимание своё на больных и всеми мерами стараться об улучшении содержания их и излечения, поощряя к сему последнему и медиков, на суда, вам вверяемые, назначенных…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90839" y="4298027"/>
            <a:ext cx="5214065" cy="2308324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0000"/>
                </a:solidFill>
                <a:latin typeface="Book Antiqua" panose="02040602050305030304" pitchFamily="18" charset="0"/>
              </a:rPr>
              <a:t>3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. Людей стараться не подвергать напрасно в ненастье и всякую влажную погоду, но смотреть, чтобы они не ложились на открытом воздухе; на солнце же голову всегда покрывали, постели их просушивать, как можно чаще, а в палубах раскладывать с надлежащею осторожностью огонь, как </a:t>
            </a:r>
            <a:r>
              <a:rPr lang="ru-RU" b="0" i="1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надёжнейшее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средство к очищению воздуха…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6236208" y="1326582"/>
            <a:ext cx="54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534137" y="5337056"/>
            <a:ext cx="54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03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3647" y="597221"/>
            <a:ext cx="5079386" cy="2862322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 Antiqua" panose="02040602050305030304" pitchFamily="18" charset="0"/>
              </a:rPr>
              <a:t>Участники </a:t>
            </a:r>
            <a:r>
              <a:rPr lang="ru-RU" dirty="0">
                <a:latin typeface="Book Antiqua" panose="02040602050305030304" pitchFamily="18" charset="0"/>
              </a:rPr>
              <a:t>плавания вспоминали, что припасы содержали различные </a:t>
            </a:r>
            <a:r>
              <a:rPr lang="ru-RU" dirty="0" err="1">
                <a:latin typeface="Book Antiqua" panose="02040602050305030304" pitchFamily="18" charset="0"/>
              </a:rPr>
              <a:t>противоцинговые</a:t>
            </a:r>
            <a:r>
              <a:rPr lang="ru-RU" dirty="0">
                <a:latin typeface="Book Antiqua" panose="02040602050305030304" pitchFamily="18" charset="0"/>
              </a:rPr>
              <a:t> продукты питания, такие как хвойная эссенция, лимоны, кислая капуста, </a:t>
            </a:r>
            <a:r>
              <a:rPr lang="ru-RU" dirty="0" smtClean="0">
                <a:latin typeface="Book Antiqua" panose="02040602050305030304" pitchFamily="18" charset="0"/>
              </a:rPr>
              <a:t>сушёные </a:t>
            </a:r>
            <a:r>
              <a:rPr lang="ru-RU" dirty="0">
                <a:latin typeface="Book Antiqua" panose="02040602050305030304" pitchFamily="18" charset="0"/>
              </a:rPr>
              <a:t>и консервированные овощи. При </a:t>
            </a:r>
            <a:r>
              <a:rPr lang="ru-RU" dirty="0" smtClean="0">
                <a:latin typeface="Book Antiqua" panose="02040602050305030304" pitchFamily="18" charset="0"/>
              </a:rPr>
              <a:t>любой возможности </a:t>
            </a:r>
            <a:r>
              <a:rPr lang="ru-RU" dirty="0">
                <a:latin typeface="Book Antiqua" panose="02040602050305030304" pitchFamily="18" charset="0"/>
              </a:rPr>
              <a:t>закупалось большое количество свежих фруктов, которые частично оставлялись для антарктического плавания, а частично раздавались </a:t>
            </a:r>
            <a:r>
              <a:rPr lang="ru-RU" dirty="0" smtClean="0">
                <a:latin typeface="Book Antiqua" panose="02040602050305030304" pitchFamily="18" charset="0"/>
              </a:rPr>
              <a:t>экипажу.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00427" y="2994099"/>
            <a:ext cx="6096000" cy="3139321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>
            <a:spAutoFit/>
          </a:bodyPr>
          <a:lstStyle/>
          <a:p>
            <a:pPr algn="just"/>
            <a:r>
              <a:rPr lang="ru-RU" i="1" dirty="0" smtClean="0">
                <a:latin typeface="Book Antiqua" panose="02040602050305030304" pitchFamily="18" charset="0"/>
              </a:rPr>
              <a:t>Для обогревания матросов, замерзших при работе на реях во время леденящих ветров и морозов в Антарктике, имелся запас рома. Было закуплено также красное вино для добавления к питьевой воде при плавании в жарком климате. Личный состав на основании особой инструкции был обязан соблюдать строгую личную гигиену. Жилые помещения постоянно проветривались и при необходимости протапливались. Обеспечивалось частое мытье в импровизированной бане, обязательными были регулярная стирка белья, мытье коек и проветривание одежды.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5529663" y="2636398"/>
            <a:ext cx="54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54899" y="4799105"/>
            <a:ext cx="54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„</a:t>
            </a:r>
            <a:endParaRPr lang="ru-RU" sz="9600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73610" y="6237312"/>
            <a:ext cx="2622817" cy="369332"/>
          </a:xfrm>
          <a:prstGeom prst="rect">
            <a:avLst/>
          </a:prstGeom>
          <a:solidFill>
            <a:srgbClr val="FAF9FA">
              <a:alpha val="86000"/>
            </a:srgb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– </a:t>
            </a:r>
            <a:r>
              <a:rPr lang="ru-RU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Беллинсгаузен </a:t>
            </a: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Ф.Ф.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4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2108</Words>
  <Application>Microsoft Office PowerPoint</Application>
  <PresentationFormat>Широкоэкранный</PresentationFormat>
  <Paragraphs>103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Batang</vt:lpstr>
      <vt:lpstr>Arial</vt:lpstr>
      <vt:lpstr>Book Antiqua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Общая</dc:creator>
  <cp:lastModifiedBy>Общая</cp:lastModifiedBy>
  <cp:revision>70</cp:revision>
  <dcterms:created xsi:type="dcterms:W3CDTF">2020-11-09T09:45:38Z</dcterms:created>
  <dcterms:modified xsi:type="dcterms:W3CDTF">2020-11-13T08:01:04Z</dcterms:modified>
</cp:coreProperties>
</file>