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_rels/notesSlide1.xml.rels" ContentType="application/vnd.openxmlformats-package.relationships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18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media/image57.png" ContentType="image/png"/>
  <Override PartName="/ppt/media/image1.png" ContentType="image/png"/>
  <Override PartName="/ppt/media/image58.png" ContentType="image/png"/>
  <Override PartName="/ppt/media/image2.png" ContentType="image/png"/>
  <Override PartName="/ppt/media/image59.png" ContentType="image/png"/>
  <Override PartName="/ppt/media/image3.png" ContentType="image/png"/>
  <Override PartName="/ppt/media/image4.png" ContentType="image/png"/>
  <Override PartName="/ppt/media/image70.png" ContentType="image/png"/>
  <Override PartName="/ppt/media/image71.png" ContentType="image/png"/>
  <Override PartName="/ppt/media/image5.png" ContentType="image/png"/>
  <Override PartName="/ppt/media/image72.png" ContentType="image/png"/>
  <Override PartName="/ppt/media/image6.png" ContentType="image/png"/>
  <Override PartName="/ppt/media/image73.png" ContentType="image/png"/>
  <Override PartName="/ppt/media/image7.png" ContentType="image/png"/>
  <Override PartName="/ppt/media/image74.png" ContentType="image/png"/>
  <Override PartName="/ppt/media/image8.png" ContentType="image/png"/>
  <Override PartName="/ppt/media/image75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100.png" ContentType="image/png"/>
  <Override PartName="/ppt/media/image28.png" ContentType="image/png"/>
  <Override PartName="/ppt/media/image101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110.png" ContentType="image/png"/>
  <Override PartName="/ppt/media/image38.png" ContentType="image/png"/>
  <Override PartName="/ppt/media/image111.png" ContentType="image/png"/>
  <Override PartName="/ppt/media/image39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47.png" ContentType="image/png"/>
  <Override PartName="/ppt/media/image48.png" ContentType="image/png"/>
  <Override PartName="/ppt/media/image49.png" ContentType="image/png"/>
  <Override PartName="/ppt/media/image50.png" ContentType="image/png"/>
  <Override PartName="/ppt/media/image51.png" ContentType="image/png"/>
  <Override PartName="/ppt/media/image52.png" ContentType="image/png"/>
  <Override PartName="/ppt/media/image53.png" ContentType="image/png"/>
  <Override PartName="/ppt/media/image54.png" ContentType="image/png"/>
  <Override PartName="/ppt/media/image55.png" ContentType="image/png"/>
  <Override PartName="/ppt/media/image56.png" ContentType="image/png"/>
  <Override PartName="/ppt/media/image60.png" ContentType="image/png"/>
  <Override PartName="/ppt/media/image61.png" ContentType="image/png"/>
  <Override PartName="/ppt/media/image62.png" ContentType="image/png"/>
  <Override PartName="/ppt/media/image63.png" ContentType="image/png"/>
  <Override PartName="/ppt/media/image64.png" ContentType="image/png"/>
  <Override PartName="/ppt/media/image65.png" ContentType="image/png"/>
  <Override PartName="/ppt/media/image66.png" ContentType="image/png"/>
  <Override PartName="/ppt/media/image67.png" ContentType="image/png"/>
  <Override PartName="/ppt/media/image68.png" ContentType="image/png"/>
  <Override PartName="/ppt/media/image69.png" ContentType="image/png"/>
  <Override PartName="/ppt/media/image76.png" ContentType="image/png"/>
  <Override PartName="/ppt/media/image77.png" ContentType="image/png"/>
  <Override PartName="/ppt/media/image78.png" ContentType="image/png"/>
  <Override PartName="/ppt/media/image79.png" ContentType="image/png"/>
  <Override PartName="/ppt/media/image80.png" ContentType="image/png"/>
  <Override PartName="/ppt/media/image81.png" ContentType="image/png"/>
  <Override PartName="/ppt/media/image82.png" ContentType="image/png"/>
  <Override PartName="/ppt/media/image83.png" ContentType="image/png"/>
  <Override PartName="/ppt/media/image84.png" ContentType="image/png"/>
  <Override PartName="/ppt/media/image85.png" ContentType="image/png"/>
  <Override PartName="/ppt/media/image86.png" ContentType="image/png"/>
  <Override PartName="/ppt/media/image87.png" ContentType="image/png"/>
  <Override PartName="/ppt/media/image88.png" ContentType="image/png"/>
  <Override PartName="/ppt/media/image89.png" ContentType="image/png"/>
  <Override PartName="/ppt/media/image90.png" ContentType="image/png"/>
  <Override PartName="/ppt/media/image91.png" ContentType="image/png"/>
  <Override PartName="/ppt/media/image92.png" ContentType="image/png"/>
  <Override PartName="/ppt/media/image93.png" ContentType="image/png"/>
  <Override PartName="/ppt/media/image94.png" ContentType="image/png"/>
  <Override PartName="/ppt/media/image95.png" ContentType="image/png"/>
  <Override PartName="/ppt/media/image96.png" ContentType="image/png"/>
  <Override PartName="/ppt/media/image97.png" ContentType="image/png"/>
  <Override PartName="/ppt/media/image98.png" ContentType="image/png"/>
  <Override PartName="/ppt/media/image99.png" ContentType="image/png"/>
  <Override PartName="/ppt/media/image102.png" ContentType="image/png"/>
  <Override PartName="/ppt/media/image103.png" ContentType="image/png"/>
  <Override PartName="/ppt/media/image104.png" ContentType="image/png"/>
  <Override PartName="/ppt/media/image105.png" ContentType="image/png"/>
  <Override PartName="/ppt/media/image106.png" ContentType="image/png"/>
  <Override PartName="/ppt/media/image107.png" ContentType="image/png"/>
  <Override PartName="/ppt/media/image108.png" ContentType="image/png"/>
  <Override PartName="/ppt/media/image109.png" ContentType="image/png"/>
  <Override PartName="/ppt/media/image112.png" ContentType="image/png"/>
  <Override PartName="/ppt/media/image113.png" ContentType="image/png"/>
  <Override PartName="/ppt/media/image114.png" ContentType="image/png"/>
  <Override PartName="/ppt/media/image115.png" ContentType="image/png"/>
  <Override PartName="/ppt/media/image116.png" ContentType="image/png"/>
  <Override PartName="/ppt/media/image117.png" ContentType="image/png"/>
  <Override PartName="/ppt/media/image118.gif" ContentType="image/gif"/>
  <Override PartName="/ppt/media/image119.png" ContentType="image/png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Для перемещения страницы щёлкните мышью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ru-RU" sz="1400" spc="-1" strike="noStrike">
                <a:latin typeface="Times New Roman"/>
              </a:rPr>
              <a:t>&lt;верхний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r"/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87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/>
            <a:fld id="{BBEC6375-CB74-4EA5-B09C-31C7B7F3A506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0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308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4713F632-30EE-4975-9681-98F09DEE9B44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3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335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8208F56C-2D28-4CA0-B321-6C59EFD754A2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3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338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652AE9B4-506C-445E-AE70-5A27A5C82529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4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341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C72B27BD-889B-4994-8215-D1646F03FC3A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4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344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44C9D83F-FF10-4352-8381-7E52FE2C2D68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4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347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CE4F877D-8178-4E0F-AC1D-14D646FDF9B2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4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350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6E075EC2-3F3A-4053-8102-C0D2ECDB7C5C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5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353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3FCEA0D6-14EB-428C-AF29-CFF3216A7880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5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356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41F583A1-3FAE-42F4-8D7E-54037FD9FE0F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5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359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8F05A191-828C-4C03-84B2-CFEA5C5CF9C6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1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311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F87D978A-7967-4AE2-AF2A-D1EB48C24D69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1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314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9B0D5ADB-6843-4771-A943-67C29333CD82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1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317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FD7022E2-A20D-4B08-B5A7-58E271D3EEE1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1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320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B87BA1FE-043C-4BCC-B43C-0EFA73C27EBE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2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323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5ABE1642-69E8-4AF1-9C9B-82D186A370FC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2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326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755D6F7F-D991-4A73-9317-BB893181E9D1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2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329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5DA49186-D4F5-480A-9617-99FBF67C192B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3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332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FAC8FDE4-D48D-4408-9A98-AAB759C4C82D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0" lang="ru-RU" sz="60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ru-RU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A70F2324-4D7C-4BF8-9761-43C99E861220}" type="datetime1">
              <a:rPr b="0" lang="ru-RU" sz="1200" spc="-1" strike="noStrike">
                <a:solidFill>
                  <a:srgbClr val="8b8b8b"/>
                </a:solidFill>
                <a:latin typeface="Calibri"/>
              </a:rPr>
              <a:t>17.02.2023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4D94D0E4-A41A-46E4-B7C8-625F34FA1F4B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8C885FB4-97A1-4D79-94C1-2A487230E861}" type="datetime1">
              <a:rPr b="0" lang="ru-RU" sz="1200" spc="-1" strike="noStrike">
                <a:solidFill>
                  <a:srgbClr val="8b8b8b"/>
                </a:solidFill>
                <a:latin typeface="Calibri"/>
              </a:rPr>
              <a:t>17.02.2023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0FCCC22E-9A54-45C3-8909-95F76D596259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slideLayout" Target="../slideLayouts/slideLayout13.xml"/><Relationship Id="rId9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70.png"/><Relationship Id="rId2" Type="http://schemas.openxmlformats.org/officeDocument/2006/relationships/image" Target="../media/image71.png"/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7" Type="http://schemas.openxmlformats.org/officeDocument/2006/relationships/image" Target="../media/image76.png"/><Relationship Id="rId8" Type="http://schemas.openxmlformats.org/officeDocument/2006/relationships/slideLayout" Target="../slideLayouts/slideLayout13.xml"/><Relationship Id="rId9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77.png"/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8" Type="http://schemas.openxmlformats.org/officeDocument/2006/relationships/slideLayout" Target="../slideLayouts/slideLayout13.xml"/><Relationship Id="rId9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84.png"/><Relationship Id="rId2" Type="http://schemas.openxmlformats.org/officeDocument/2006/relationships/image" Target="../media/image85.png"/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89.png"/><Relationship Id="rId2" Type="http://schemas.openxmlformats.org/officeDocument/2006/relationships/image" Target="../media/image90.png"/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94.png"/><Relationship Id="rId7" Type="http://schemas.openxmlformats.org/officeDocument/2006/relationships/image" Target="../media/image95.png"/><Relationship Id="rId8" Type="http://schemas.openxmlformats.org/officeDocument/2006/relationships/slideLayout" Target="../slideLayouts/slideLayout13.xml"/><Relationship Id="rId9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96.png"/><Relationship Id="rId2" Type="http://schemas.openxmlformats.org/officeDocument/2006/relationships/image" Target="../media/image97.png"/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6" Type="http://schemas.openxmlformats.org/officeDocument/2006/relationships/image" Target="../media/image101.png"/><Relationship Id="rId7" Type="http://schemas.openxmlformats.org/officeDocument/2006/relationships/image" Target="../media/image102.png"/><Relationship Id="rId8" Type="http://schemas.openxmlformats.org/officeDocument/2006/relationships/slideLayout" Target="../slideLayouts/slideLayout13.xml"/><Relationship Id="rId9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03.png"/><Relationship Id="rId2" Type="http://schemas.openxmlformats.org/officeDocument/2006/relationships/image" Target="../media/image104.png"/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6" Type="http://schemas.openxmlformats.org/officeDocument/2006/relationships/image" Target="../media/image108.png"/><Relationship Id="rId7" Type="http://schemas.openxmlformats.org/officeDocument/2006/relationships/image" Target="../media/image109.png"/><Relationship Id="rId8" Type="http://schemas.openxmlformats.org/officeDocument/2006/relationships/slideLayout" Target="../slideLayouts/slideLayout13.xml"/><Relationship Id="rId9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10.png"/><Relationship Id="rId2" Type="http://schemas.openxmlformats.org/officeDocument/2006/relationships/image" Target="../media/image111.png"/><Relationship Id="rId3" Type="http://schemas.openxmlformats.org/officeDocument/2006/relationships/image" Target="../media/image112.png"/><Relationship Id="rId4" Type="http://schemas.openxmlformats.org/officeDocument/2006/relationships/image" Target="../media/image113.png"/><Relationship Id="rId5" Type="http://schemas.openxmlformats.org/officeDocument/2006/relationships/image" Target="../media/image114.png"/><Relationship Id="rId6" Type="http://schemas.openxmlformats.org/officeDocument/2006/relationships/image" Target="../media/image115.png"/><Relationship Id="rId7" Type="http://schemas.openxmlformats.org/officeDocument/2006/relationships/image" Target="../media/image116.png"/><Relationship Id="rId8" Type="http://schemas.openxmlformats.org/officeDocument/2006/relationships/slideLayout" Target="../slideLayouts/slideLayout13.xml"/><Relationship Id="rId9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17.png"/><Relationship Id="rId2" Type="http://schemas.openxmlformats.org/officeDocument/2006/relationships/image" Target="../media/image118.gif"/><Relationship Id="rId3" Type="http://schemas.openxmlformats.org/officeDocument/2006/relationships/image" Target="../media/image119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8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slideLayout" Target="../slideLayouts/slideLayout13.xml"/><Relationship Id="rId9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20.png"/><Relationship Id="rId12" Type="http://schemas.openxmlformats.org/officeDocument/2006/relationships/slideLayout" Target="../slideLayouts/slideLayout13.xml"/><Relationship Id="rId13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slideLayout" Target="../slideLayouts/slideLayout13.xml"/><Relationship Id="rId9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slideLayout" Target="../slideLayouts/slideLayout13.xml"/><Relationship Id="rId9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slideLayout" Target="../slideLayouts/slideLayout13.xml"/><Relationship Id="rId9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slideLayout" Target="../slideLayouts/slideLayout13.xml"/><Relationship Id="rId9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slideLayout" Target="../slideLayouts/slideLayout13.xml"/><Relationship Id="rId9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slideLayout" Target="../slideLayouts/slideLayout13.xml"/><Relationship Id="rId9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Параллелограмм 2"/>
          <p:cNvSpPr/>
          <p:nvPr/>
        </p:nvSpPr>
        <p:spPr>
          <a:xfrm>
            <a:off x="-1139400" y="0"/>
            <a:ext cx="10571760" cy="6857640"/>
          </a:xfrm>
          <a:prstGeom prst="parallelogram">
            <a:avLst>
              <a:gd name="adj" fmla="val 49722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9" name="Шестиугольник 14"/>
          <p:cNvSpPr/>
          <p:nvPr/>
        </p:nvSpPr>
        <p:spPr>
          <a:xfrm>
            <a:off x="4048200" y="106560"/>
            <a:ext cx="2171160" cy="184824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dir="t" rig="threePt"/>
          </a:scene3d>
          <a:sp3d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0" name="Полилиния 8"/>
          <p:cNvSpPr/>
          <p:nvPr/>
        </p:nvSpPr>
        <p:spPr>
          <a:xfrm>
            <a:off x="494640" y="1107360"/>
            <a:ext cx="7507440" cy="5640480"/>
          </a:xfrm>
          <a:custGeom>
            <a:avLst/>
            <a:gdLst/>
            <a:ahLst/>
            <a:rect l="l" t="t" r="r" b="b"/>
            <a:pathLst>
              <a:path w="5970643" h="4440978">
                <a:moveTo>
                  <a:pt x="1771683" y="2991936"/>
                </a:moveTo>
                <a:lnTo>
                  <a:pt x="2771186" y="2991936"/>
                </a:lnTo>
                <a:lnTo>
                  <a:pt x="3133446" y="3716457"/>
                </a:lnTo>
                <a:lnTo>
                  <a:pt x="2771186" y="4440978"/>
                </a:lnTo>
                <a:lnTo>
                  <a:pt x="1771683" y="4440978"/>
                </a:lnTo>
                <a:lnTo>
                  <a:pt x="1409422" y="3716457"/>
                </a:lnTo>
                <a:close/>
                <a:moveTo>
                  <a:pt x="3189651" y="2246386"/>
                </a:moveTo>
                <a:lnTo>
                  <a:pt x="4189154" y="2246386"/>
                </a:lnTo>
                <a:lnTo>
                  <a:pt x="4551414" y="2970907"/>
                </a:lnTo>
                <a:lnTo>
                  <a:pt x="4189154" y="3695428"/>
                </a:lnTo>
                <a:lnTo>
                  <a:pt x="3189651" y="3695428"/>
                </a:lnTo>
                <a:lnTo>
                  <a:pt x="2827390" y="2970907"/>
                </a:lnTo>
                <a:close/>
                <a:moveTo>
                  <a:pt x="362261" y="2246386"/>
                </a:moveTo>
                <a:lnTo>
                  <a:pt x="1361764" y="2246386"/>
                </a:lnTo>
                <a:lnTo>
                  <a:pt x="1724024" y="2970907"/>
                </a:lnTo>
                <a:lnTo>
                  <a:pt x="1361764" y="3695428"/>
                </a:lnTo>
                <a:lnTo>
                  <a:pt x="362261" y="3695428"/>
                </a:lnTo>
                <a:lnTo>
                  <a:pt x="0" y="2970907"/>
                </a:lnTo>
                <a:close/>
                <a:moveTo>
                  <a:pt x="4608880" y="1486443"/>
                </a:moveTo>
                <a:lnTo>
                  <a:pt x="5608383" y="1486443"/>
                </a:lnTo>
                <a:lnTo>
                  <a:pt x="5970643" y="2210964"/>
                </a:lnTo>
                <a:lnTo>
                  <a:pt x="5608383" y="2935485"/>
                </a:lnTo>
                <a:lnTo>
                  <a:pt x="4608880" y="2935485"/>
                </a:lnTo>
                <a:lnTo>
                  <a:pt x="4246619" y="2210964"/>
                </a:lnTo>
                <a:close/>
                <a:moveTo>
                  <a:pt x="1771683" y="1486443"/>
                </a:moveTo>
                <a:lnTo>
                  <a:pt x="2771186" y="1486443"/>
                </a:lnTo>
                <a:lnTo>
                  <a:pt x="3133446" y="2210964"/>
                </a:lnTo>
                <a:lnTo>
                  <a:pt x="2771186" y="2935485"/>
                </a:lnTo>
                <a:lnTo>
                  <a:pt x="1771683" y="2935485"/>
                </a:lnTo>
                <a:lnTo>
                  <a:pt x="1409422" y="2210964"/>
                </a:lnTo>
                <a:close/>
                <a:moveTo>
                  <a:pt x="3189651" y="759943"/>
                </a:moveTo>
                <a:lnTo>
                  <a:pt x="4189154" y="759943"/>
                </a:lnTo>
                <a:lnTo>
                  <a:pt x="4551414" y="1484464"/>
                </a:lnTo>
                <a:lnTo>
                  <a:pt x="4189154" y="2208985"/>
                </a:lnTo>
                <a:lnTo>
                  <a:pt x="3189651" y="2208985"/>
                </a:lnTo>
                <a:lnTo>
                  <a:pt x="2827390" y="1484464"/>
                </a:lnTo>
                <a:close/>
                <a:moveTo>
                  <a:pt x="362261" y="759943"/>
                </a:moveTo>
                <a:lnTo>
                  <a:pt x="1361764" y="759943"/>
                </a:lnTo>
                <a:lnTo>
                  <a:pt x="1724024" y="1484464"/>
                </a:lnTo>
                <a:lnTo>
                  <a:pt x="1361764" y="2208985"/>
                </a:lnTo>
                <a:lnTo>
                  <a:pt x="362261" y="2208985"/>
                </a:lnTo>
                <a:lnTo>
                  <a:pt x="0" y="1484464"/>
                </a:lnTo>
                <a:close/>
                <a:moveTo>
                  <a:pt x="4608880" y="0"/>
                </a:moveTo>
                <a:lnTo>
                  <a:pt x="5608383" y="0"/>
                </a:lnTo>
                <a:lnTo>
                  <a:pt x="5970643" y="724521"/>
                </a:lnTo>
                <a:lnTo>
                  <a:pt x="5608383" y="1449042"/>
                </a:lnTo>
                <a:lnTo>
                  <a:pt x="4608880" y="1449042"/>
                </a:lnTo>
                <a:lnTo>
                  <a:pt x="4246619" y="724521"/>
                </a:lnTo>
                <a:close/>
                <a:moveTo>
                  <a:pt x="1771683" y="0"/>
                </a:moveTo>
                <a:lnTo>
                  <a:pt x="2771186" y="0"/>
                </a:lnTo>
                <a:lnTo>
                  <a:pt x="3133446" y="724521"/>
                </a:lnTo>
                <a:lnTo>
                  <a:pt x="2771186" y="1449042"/>
                </a:lnTo>
                <a:lnTo>
                  <a:pt x="1771683" y="1449042"/>
                </a:lnTo>
                <a:lnTo>
                  <a:pt x="1409422" y="724521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1" name="Прямоугольник 13"/>
          <p:cNvSpPr/>
          <p:nvPr/>
        </p:nvSpPr>
        <p:spPr>
          <a:xfrm>
            <a:off x="7735680" y="3429000"/>
            <a:ext cx="4456080" cy="312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50000"/>
              </a:lnSpc>
            </a:pPr>
            <a:r>
              <a:rPr b="1" lang="ru-RU" sz="4000" spc="-1" strike="noStrike">
                <a:solidFill>
                  <a:srgbClr val="2f5597"/>
                </a:solidFill>
                <a:latin typeface="Tahoma"/>
                <a:ea typeface="Tahoma"/>
              </a:rPr>
              <a:t>ВОЕННО-МЕДИЦИНСКАЯ АКАДЕМИЯ</a:t>
            </a:r>
            <a:endParaRPr b="0" lang="ru-RU" sz="4000" spc="-1" strike="noStrike">
              <a:latin typeface="Arial"/>
            </a:endParaRPr>
          </a:p>
        </p:txBody>
      </p:sp>
      <p:pic>
        <p:nvPicPr>
          <p:cNvPr id="92" name="Рисунок 1" descr=""/>
          <p:cNvPicPr/>
          <p:nvPr/>
        </p:nvPicPr>
        <p:blipFill>
          <a:blip r:embed="rId2"/>
          <a:stretch/>
        </p:blipFill>
        <p:spPr>
          <a:xfrm>
            <a:off x="4491000" y="164160"/>
            <a:ext cx="1260720" cy="1607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Группа 9"/>
          <p:cNvGrpSpPr/>
          <p:nvPr/>
        </p:nvGrpSpPr>
        <p:grpSpPr>
          <a:xfrm>
            <a:off x="6375960" y="136800"/>
            <a:ext cx="4654080" cy="674280"/>
            <a:chOff x="6375960" y="136800"/>
            <a:chExt cx="4654080" cy="674280"/>
          </a:xfrm>
        </p:grpSpPr>
        <p:sp>
          <p:nvSpPr>
            <p:cNvPr id="200" name="Прямоугольник 10"/>
            <p:cNvSpPr/>
            <p:nvPr/>
          </p:nvSpPr>
          <p:spPr>
            <a:xfrm>
              <a:off x="6375960" y="140760"/>
              <a:ext cx="4654080" cy="6699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r"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ahoma"/>
                  <a:ea typeface="Tahoma"/>
                </a:rPr>
                <a:t>КУЛЬТУРНОЕ РАЗВИТИЕ</a:t>
              </a:r>
              <a:endParaRPr b="0" lang="ru-RU" sz="2400" spc="-1" strike="noStrike">
                <a:latin typeface="Arial"/>
              </a:endParaRPr>
            </a:p>
          </p:txBody>
        </p:sp>
        <p:sp>
          <p:nvSpPr>
            <p:cNvPr id="201" name="Равнобедренный треугольник 11"/>
            <p:cNvSpPr/>
            <p:nvPr/>
          </p:nvSpPr>
          <p:spPr>
            <a:xfrm flipH="1" rot="10800000">
              <a:off x="6376680" y="136800"/>
              <a:ext cx="286560" cy="674280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202" name="Номер слайда 21"/>
          <p:cNvSpPr/>
          <p:nvPr/>
        </p:nvSpPr>
        <p:spPr>
          <a:xfrm>
            <a:off x="11139840" y="145080"/>
            <a:ext cx="896400" cy="6656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fld id="{6EFFE86A-B294-437A-AA78-D4693CADA168}" type="slidenum">
              <a:rPr b="1" lang="ru-RU" sz="2800" spc="-1" strike="noStrike">
                <a:solidFill>
                  <a:srgbClr val="ffffff"/>
                </a:solidFill>
                <a:latin typeface="Tahoma"/>
                <a:ea typeface="Tahoma"/>
              </a:rPr>
              <a:t>&lt;номер&gt;</a:t>
            </a:fld>
            <a:endParaRPr b="0" lang="ru-RU" sz="2800" spc="-1" strike="noStrike">
              <a:latin typeface="Arial"/>
            </a:endParaRPr>
          </a:p>
        </p:txBody>
      </p:sp>
      <p:pic>
        <p:nvPicPr>
          <p:cNvPr id="203" name="Рисунок 19" descr=""/>
          <p:cNvPicPr/>
          <p:nvPr/>
        </p:nvPicPr>
        <p:blipFill>
          <a:blip r:embed="rId1"/>
          <a:stretch/>
        </p:blipFill>
        <p:spPr>
          <a:xfrm flipH="1" rot="5400000">
            <a:off x="641520" y="3971520"/>
            <a:ext cx="2405880" cy="3367080"/>
          </a:xfrm>
          <a:prstGeom prst="rect">
            <a:avLst/>
          </a:prstGeom>
          <a:ln w="0">
            <a:noFill/>
          </a:ln>
        </p:spPr>
      </p:pic>
      <p:pic>
        <p:nvPicPr>
          <p:cNvPr id="204" name="Рисунок 20" descr=""/>
          <p:cNvPicPr/>
          <p:nvPr/>
        </p:nvPicPr>
        <p:blipFill>
          <a:blip r:embed="rId2"/>
          <a:stretch/>
        </p:blipFill>
        <p:spPr>
          <a:xfrm flipH="1" rot="16200000">
            <a:off x="2681640" y="-128880"/>
            <a:ext cx="2564640" cy="3113280"/>
          </a:xfrm>
          <a:prstGeom prst="rect">
            <a:avLst/>
          </a:prstGeom>
          <a:ln w="0">
            <a:noFill/>
          </a:ln>
        </p:spPr>
      </p:pic>
      <p:sp>
        <p:nvSpPr>
          <p:cNvPr id="205" name="Шестиугольник 21"/>
          <p:cNvSpPr/>
          <p:nvPr/>
        </p:nvSpPr>
        <p:spPr>
          <a:xfrm>
            <a:off x="160560" y="60660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3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6" name="Шестиугольник 22"/>
          <p:cNvSpPr/>
          <p:nvPr/>
        </p:nvSpPr>
        <p:spPr>
          <a:xfrm>
            <a:off x="2442960" y="183204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4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7" name="Шестиугольник 23"/>
          <p:cNvSpPr/>
          <p:nvPr/>
        </p:nvSpPr>
        <p:spPr>
          <a:xfrm>
            <a:off x="226440" y="299808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5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8" name="Шестиугольник 24"/>
          <p:cNvSpPr/>
          <p:nvPr/>
        </p:nvSpPr>
        <p:spPr>
          <a:xfrm>
            <a:off x="2452680" y="418248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6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9" name="Прямоугольник 14"/>
          <p:cNvSpPr/>
          <p:nvPr/>
        </p:nvSpPr>
        <p:spPr>
          <a:xfrm>
            <a:off x="6323040" y="1290240"/>
            <a:ext cx="5713200" cy="547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6000" rIns="36000" tIns="36000" bIns="36000" anchor="t">
            <a:noAutofit/>
          </a:bodyPr>
          <a:p>
            <a:pPr marL="285840" indent="-285840">
              <a:lnSpc>
                <a:spcPct val="150000"/>
              </a:lnSpc>
              <a:buClr>
                <a:srgbClr val="4472c4"/>
              </a:buClr>
              <a:buFont typeface="Wingdings" charset="2"/>
              <a:buChar char=""/>
            </a:pPr>
            <a:r>
              <a:rPr b="1" lang="ru-RU" sz="2600" spc="-1" strike="noStrike">
                <a:solidFill>
                  <a:srgbClr val="4472c4"/>
                </a:solidFill>
                <a:latin typeface="Tahoma"/>
                <a:ea typeface="Tahoma"/>
              </a:rPr>
              <a:t>16</a:t>
            </a:r>
            <a:r>
              <a:rPr b="0" lang="ru-RU" sz="2600" spc="-1" strike="noStrike">
                <a:solidFill>
                  <a:srgbClr val="4472c4"/>
                </a:solidFill>
                <a:latin typeface="Tahoma"/>
                <a:ea typeface="Tahoma"/>
              </a:rPr>
              <a:t> секций и кружков творческой направленности</a:t>
            </a:r>
            <a:endParaRPr b="0" lang="ru-RU" sz="2600" spc="-1" strike="noStrike">
              <a:latin typeface="Arial"/>
            </a:endParaRPr>
          </a:p>
          <a:p>
            <a:pPr marL="285840" indent="-285840">
              <a:lnSpc>
                <a:spcPct val="150000"/>
              </a:lnSpc>
              <a:buClr>
                <a:srgbClr val="4472c4"/>
              </a:buClr>
              <a:buFont typeface="Wingdings" charset="2"/>
              <a:buChar char=""/>
            </a:pPr>
            <a:r>
              <a:rPr b="0" lang="ru-RU" sz="2600" spc="-1" strike="noStrike">
                <a:solidFill>
                  <a:srgbClr val="4472c4"/>
                </a:solidFill>
                <a:latin typeface="Tahoma"/>
                <a:ea typeface="Tahoma"/>
              </a:rPr>
              <a:t>Посещений музеев, галерей и культурно-массовых мероприятий</a:t>
            </a:r>
            <a:endParaRPr b="0" lang="ru-RU" sz="2600" spc="-1" strike="noStrike">
              <a:latin typeface="Arial"/>
            </a:endParaRPr>
          </a:p>
          <a:p>
            <a:pPr marL="285840" indent="-285840">
              <a:lnSpc>
                <a:spcPct val="150000"/>
              </a:lnSpc>
              <a:buClr>
                <a:srgbClr val="4472c4"/>
              </a:buClr>
              <a:buFont typeface="Wingdings" charset="2"/>
              <a:buChar char=""/>
            </a:pPr>
            <a:r>
              <a:rPr b="0" lang="ru-RU" sz="2600" spc="-1" strike="noStrike">
                <a:solidFill>
                  <a:srgbClr val="4472c4"/>
                </a:solidFill>
                <a:latin typeface="Tahoma"/>
                <a:ea typeface="Tahoma"/>
              </a:rPr>
              <a:t>Духовно-просветительская и военно-патриотическая работа</a:t>
            </a:r>
            <a:endParaRPr b="0" lang="ru-RU" sz="2600" spc="-1" strike="noStrike">
              <a:latin typeface="Arial"/>
            </a:endParaRPr>
          </a:p>
          <a:p>
            <a:pPr marL="285840" indent="-285840">
              <a:lnSpc>
                <a:spcPct val="150000"/>
              </a:lnSpc>
              <a:buClr>
                <a:srgbClr val="4472c4"/>
              </a:buClr>
              <a:buFont typeface="Wingdings" charset="2"/>
              <a:buChar char=""/>
            </a:pPr>
            <a:r>
              <a:rPr b="0" lang="ru-RU" sz="2600" spc="-1" strike="noStrike">
                <a:solidFill>
                  <a:srgbClr val="4472c4"/>
                </a:solidFill>
                <a:latin typeface="Tahoma"/>
                <a:ea typeface="Tahoma"/>
              </a:rPr>
              <a:t>Возможность творческого развития</a:t>
            </a:r>
            <a:endParaRPr b="0" lang="ru-RU" sz="2600" spc="-1" strike="noStrike">
              <a:latin typeface="Arial"/>
            </a:endParaRPr>
          </a:p>
        </p:txBody>
      </p:sp>
      <p:pic>
        <p:nvPicPr>
          <p:cNvPr id="210" name="Рисунок 15" descr=""/>
          <p:cNvPicPr/>
          <p:nvPr/>
        </p:nvPicPr>
        <p:blipFill>
          <a:blip r:embed="rId7"/>
          <a:stretch/>
        </p:blipFill>
        <p:spPr>
          <a:xfrm>
            <a:off x="5839920" y="136440"/>
            <a:ext cx="520200" cy="663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Группа 5"/>
          <p:cNvGrpSpPr/>
          <p:nvPr/>
        </p:nvGrpSpPr>
        <p:grpSpPr>
          <a:xfrm>
            <a:off x="1155600" y="136800"/>
            <a:ext cx="4660200" cy="683280"/>
            <a:chOff x="1155600" y="136800"/>
            <a:chExt cx="4660200" cy="683280"/>
          </a:xfrm>
        </p:grpSpPr>
        <p:sp>
          <p:nvSpPr>
            <p:cNvPr id="212" name="Прямоугольник 6"/>
            <p:cNvSpPr/>
            <p:nvPr/>
          </p:nvSpPr>
          <p:spPr>
            <a:xfrm>
              <a:off x="1155600" y="145080"/>
              <a:ext cx="4660200" cy="66564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ahoma"/>
                  <a:ea typeface="Tahoma"/>
                </a:rPr>
                <a:t>КАК ПОСТУПИТЬ ?</a:t>
              </a:r>
              <a:endParaRPr b="0" lang="ru-RU" sz="2400" spc="-1" strike="noStrike">
                <a:latin typeface="Arial"/>
              </a:endParaRPr>
            </a:p>
          </p:txBody>
        </p:sp>
        <p:sp>
          <p:nvSpPr>
            <p:cNvPr id="213" name="Равнобедренный треугольник 7"/>
            <p:cNvSpPr/>
            <p:nvPr/>
          </p:nvSpPr>
          <p:spPr>
            <a:xfrm flipH="1" rot="10800000">
              <a:off x="5528160" y="136800"/>
              <a:ext cx="286920" cy="68328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214" name="PlaceHolder 1"/>
          <p:cNvSpPr>
            <a:spLocks noGrp="1"/>
          </p:cNvSpPr>
          <p:nvPr>
            <p:ph type="sldNum"/>
          </p:nvPr>
        </p:nvSpPr>
        <p:spPr>
          <a:xfrm>
            <a:off x="161280" y="145080"/>
            <a:ext cx="896400" cy="665640"/>
          </a:xfrm>
          <a:prstGeom prst="rect">
            <a:avLst/>
          </a:prstGeom>
          <a:solidFill>
            <a:srgbClr val="9dc3e6"/>
          </a:solidFill>
          <a:ln w="1260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fld id="{92FCF09B-C446-4425-A151-9B5585E1B959}" type="slidenum">
              <a:rPr b="1" lang="ru-RU" sz="2800" spc="-1" strike="noStrike">
                <a:solidFill>
                  <a:srgbClr val="ffffff"/>
                </a:solidFill>
                <a:latin typeface="Tahoma"/>
                <a:ea typeface="Tahoma"/>
              </a:rPr>
              <a:t>&lt;номер&gt;</a:t>
            </a:fld>
            <a:endParaRPr b="0" lang="ru-RU" sz="2800" spc="-1" strike="noStrike">
              <a:latin typeface="Times New Roman"/>
            </a:endParaRPr>
          </a:p>
        </p:txBody>
      </p:sp>
      <p:pic>
        <p:nvPicPr>
          <p:cNvPr id="215" name="Рисунок 13" descr=""/>
          <p:cNvPicPr/>
          <p:nvPr/>
        </p:nvPicPr>
        <p:blipFill>
          <a:blip r:embed="rId1"/>
          <a:stretch/>
        </p:blipFill>
        <p:spPr>
          <a:xfrm rot="16200000">
            <a:off x="9018000" y="3767400"/>
            <a:ext cx="2481480" cy="3699360"/>
          </a:xfrm>
          <a:prstGeom prst="rect">
            <a:avLst/>
          </a:prstGeom>
          <a:ln w="0">
            <a:noFill/>
          </a:ln>
        </p:spPr>
      </p:pic>
      <p:pic>
        <p:nvPicPr>
          <p:cNvPr id="216" name="Рисунок 14" descr=""/>
          <p:cNvPicPr/>
          <p:nvPr/>
        </p:nvPicPr>
        <p:blipFill>
          <a:blip r:embed="rId2"/>
          <a:stretch/>
        </p:blipFill>
        <p:spPr>
          <a:xfrm rot="5400000">
            <a:off x="7155720" y="50400"/>
            <a:ext cx="2507040" cy="2695680"/>
          </a:xfrm>
          <a:prstGeom prst="rect">
            <a:avLst/>
          </a:prstGeom>
          <a:ln w="0">
            <a:noFill/>
          </a:ln>
        </p:spPr>
      </p:pic>
      <p:sp>
        <p:nvSpPr>
          <p:cNvPr id="217" name="Шестиугольник 15"/>
          <p:cNvSpPr/>
          <p:nvPr/>
        </p:nvSpPr>
        <p:spPr>
          <a:xfrm>
            <a:off x="9319320" y="59400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3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8" name="Шестиугольник 16"/>
          <p:cNvSpPr/>
          <p:nvPr/>
        </p:nvSpPr>
        <p:spPr>
          <a:xfrm>
            <a:off x="7079760" y="176472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4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9" name="Шестиугольник 17"/>
          <p:cNvSpPr/>
          <p:nvPr/>
        </p:nvSpPr>
        <p:spPr>
          <a:xfrm>
            <a:off x="9319320" y="295452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5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0" name="Шестиугольник 18"/>
          <p:cNvSpPr/>
          <p:nvPr/>
        </p:nvSpPr>
        <p:spPr>
          <a:xfrm>
            <a:off x="7089120" y="411516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6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1" name="Прямоугольник 19"/>
          <p:cNvSpPr/>
          <p:nvPr/>
        </p:nvSpPr>
        <p:spPr>
          <a:xfrm>
            <a:off x="376560" y="1130760"/>
            <a:ext cx="5983560" cy="5198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6000" rIns="36000" tIns="36000" bIns="36000" anchor="t">
            <a:noAutofit/>
          </a:bodyPr>
          <a:p>
            <a:pPr marL="285840" indent="-285840">
              <a:lnSpc>
                <a:spcPct val="120000"/>
              </a:lnSpc>
              <a:spcAft>
                <a:spcPts val="601"/>
              </a:spcAft>
              <a:buClr>
                <a:srgbClr val="4472c4"/>
              </a:buClr>
              <a:buFont typeface="Wingdings" charset="2"/>
              <a:buChar char=""/>
            </a:pPr>
            <a:r>
              <a:rPr b="0" lang="ru-RU" sz="2400" spc="-1" strike="noStrike">
                <a:solidFill>
                  <a:srgbClr val="4472c4"/>
                </a:solidFill>
                <a:latin typeface="Tahoma"/>
                <a:ea typeface="Tahoma"/>
              </a:rPr>
              <a:t>Заявление в военный комиссариат</a:t>
            </a:r>
            <a:br/>
            <a:r>
              <a:rPr b="0" lang="ru-RU" sz="2400" spc="-1" strike="noStrike">
                <a:solidFill>
                  <a:srgbClr val="4472c4"/>
                </a:solidFill>
                <a:latin typeface="Tahoma"/>
                <a:ea typeface="Tahoma"/>
              </a:rPr>
              <a:t>до 1 апреля</a:t>
            </a:r>
            <a:endParaRPr b="0" lang="ru-RU" sz="2400" spc="-1" strike="noStrike">
              <a:latin typeface="Arial"/>
            </a:endParaRPr>
          </a:p>
          <a:p>
            <a:pPr marL="285840" indent="-285840">
              <a:lnSpc>
                <a:spcPct val="120000"/>
              </a:lnSpc>
              <a:spcAft>
                <a:spcPts val="601"/>
              </a:spcAft>
              <a:buClr>
                <a:srgbClr val="4472c4"/>
              </a:buClr>
              <a:buFont typeface="Wingdings" charset="2"/>
              <a:buChar char=""/>
            </a:pPr>
            <a:r>
              <a:rPr b="0" lang="ru-RU" sz="2400" spc="-1" strike="noStrike">
                <a:solidFill>
                  <a:srgbClr val="4472c4"/>
                </a:solidFill>
                <a:latin typeface="Tahoma"/>
                <a:ea typeface="Tahoma"/>
              </a:rPr>
              <a:t>Оформление документов для личного дела </a:t>
            </a:r>
            <a:endParaRPr b="0" lang="ru-RU" sz="2400" spc="-1" strike="noStrike">
              <a:latin typeface="Arial"/>
            </a:endParaRPr>
          </a:p>
          <a:p>
            <a:pPr marL="285840" indent="-285840">
              <a:lnSpc>
                <a:spcPct val="120000"/>
              </a:lnSpc>
              <a:spcAft>
                <a:spcPts val="601"/>
              </a:spcAft>
              <a:buClr>
                <a:srgbClr val="4472c4"/>
              </a:buClr>
              <a:buFont typeface="Wingdings" charset="2"/>
              <a:buChar char=""/>
            </a:pPr>
            <a:r>
              <a:rPr b="0" lang="ru-RU" sz="2400" spc="-1" strike="noStrike">
                <a:solidFill>
                  <a:srgbClr val="4472c4"/>
                </a:solidFill>
                <a:latin typeface="Tahoma"/>
                <a:ea typeface="Tahoma"/>
              </a:rPr>
              <a:t>Направление личного дела в приемную комиссию до 20 мая</a:t>
            </a:r>
            <a:endParaRPr b="0" lang="ru-RU" sz="2400" spc="-1" strike="noStrike">
              <a:latin typeface="Arial"/>
            </a:endParaRPr>
          </a:p>
          <a:p>
            <a:pPr marL="285840" indent="-285840">
              <a:lnSpc>
                <a:spcPct val="120000"/>
              </a:lnSpc>
              <a:spcAft>
                <a:spcPts val="601"/>
              </a:spcAft>
              <a:buClr>
                <a:srgbClr val="4472c4"/>
              </a:buClr>
              <a:buFont typeface="Wingdings" charset="2"/>
              <a:buChar char=""/>
            </a:pPr>
            <a:r>
              <a:rPr b="0" lang="ru-RU" sz="2400" spc="-1" strike="noStrike">
                <a:solidFill>
                  <a:srgbClr val="4472c4"/>
                </a:solidFill>
                <a:latin typeface="Tahoma"/>
                <a:ea typeface="Tahoma"/>
              </a:rPr>
              <a:t>Получение вызова из академии с датой прибытия</a:t>
            </a:r>
            <a:endParaRPr b="0" lang="ru-RU" sz="2400" spc="-1" strike="noStrike">
              <a:latin typeface="Arial"/>
            </a:endParaRPr>
          </a:p>
          <a:p>
            <a:pPr marL="285840" indent="-285840">
              <a:lnSpc>
                <a:spcPct val="120000"/>
              </a:lnSpc>
              <a:spcAft>
                <a:spcPts val="601"/>
              </a:spcAft>
              <a:buClr>
                <a:srgbClr val="4472c4"/>
              </a:buClr>
              <a:buFont typeface="Wingdings" charset="2"/>
              <a:buChar char=""/>
            </a:pPr>
            <a:r>
              <a:rPr b="0" lang="ru-RU" sz="2400" spc="-1" strike="noStrike">
                <a:solidFill>
                  <a:srgbClr val="4472c4"/>
                </a:solidFill>
                <a:latin typeface="Tahoma"/>
                <a:ea typeface="Tahoma"/>
              </a:rPr>
              <a:t>Профессиональный отбор в учебном центре  (г. Санкт-Петербург</a:t>
            </a:r>
            <a:br/>
            <a:r>
              <a:rPr b="0" lang="ru-RU" sz="2400" spc="-1" strike="noStrike">
                <a:solidFill>
                  <a:srgbClr val="4472c4"/>
                </a:solidFill>
                <a:latin typeface="Tahoma"/>
                <a:ea typeface="Tahoma"/>
              </a:rPr>
              <a:t>г. Красное село) с 1 по 30 июля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endParaRPr b="0" lang="ru-RU" sz="24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endParaRPr b="0" lang="ru-RU" sz="24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endParaRPr b="0" lang="ru-RU" sz="2400" spc="-1" strike="noStrike">
              <a:latin typeface="Arial"/>
            </a:endParaRPr>
          </a:p>
        </p:txBody>
      </p:sp>
      <p:pic>
        <p:nvPicPr>
          <p:cNvPr id="222" name="Рисунок 20" descr=""/>
          <p:cNvPicPr/>
          <p:nvPr/>
        </p:nvPicPr>
        <p:blipFill>
          <a:blip r:embed="rId7"/>
          <a:stretch/>
        </p:blipFill>
        <p:spPr>
          <a:xfrm>
            <a:off x="5839920" y="136440"/>
            <a:ext cx="520200" cy="663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Группа 5"/>
          <p:cNvGrpSpPr/>
          <p:nvPr/>
        </p:nvGrpSpPr>
        <p:grpSpPr>
          <a:xfrm>
            <a:off x="1155600" y="136800"/>
            <a:ext cx="4660200" cy="683280"/>
            <a:chOff x="1155600" y="136800"/>
            <a:chExt cx="4660200" cy="683280"/>
          </a:xfrm>
        </p:grpSpPr>
        <p:sp>
          <p:nvSpPr>
            <p:cNvPr id="224" name="Прямоугольник 6"/>
            <p:cNvSpPr/>
            <p:nvPr/>
          </p:nvSpPr>
          <p:spPr>
            <a:xfrm>
              <a:off x="1155600" y="145080"/>
              <a:ext cx="4660200" cy="66564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ahoma"/>
                  <a:ea typeface="Tahoma"/>
                </a:rPr>
                <a:t>К ЧЕМУ ГОТОВИТЬСЯ ?</a:t>
              </a:r>
              <a:endParaRPr b="0" lang="ru-RU" sz="2400" spc="-1" strike="noStrike">
                <a:latin typeface="Arial"/>
              </a:endParaRPr>
            </a:p>
          </p:txBody>
        </p:sp>
        <p:sp>
          <p:nvSpPr>
            <p:cNvPr id="225" name="Равнобедренный треугольник 7"/>
            <p:cNvSpPr/>
            <p:nvPr/>
          </p:nvSpPr>
          <p:spPr>
            <a:xfrm flipH="1" rot="10800000">
              <a:off x="5528160" y="136800"/>
              <a:ext cx="286920" cy="68328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226" name="PlaceHolder 1"/>
          <p:cNvSpPr>
            <a:spLocks noGrp="1"/>
          </p:cNvSpPr>
          <p:nvPr>
            <p:ph type="sldNum"/>
          </p:nvPr>
        </p:nvSpPr>
        <p:spPr>
          <a:xfrm>
            <a:off x="161280" y="145080"/>
            <a:ext cx="896400" cy="665640"/>
          </a:xfrm>
          <a:prstGeom prst="rect">
            <a:avLst/>
          </a:prstGeom>
          <a:solidFill>
            <a:srgbClr val="9dc3e6"/>
          </a:solidFill>
          <a:ln w="1260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fld id="{42A88B06-04FD-49A0-9E4F-7A34417AA799}" type="slidenum">
              <a:rPr b="1" lang="ru-RU" sz="2800" spc="-1" strike="noStrike">
                <a:solidFill>
                  <a:srgbClr val="ffffff"/>
                </a:solidFill>
                <a:latin typeface="Tahoma"/>
                <a:ea typeface="Tahoma"/>
              </a:rPr>
              <a:t>&lt;номер&gt;</a:t>
            </a:fld>
            <a:endParaRPr b="0" lang="ru-RU" sz="2800" spc="-1" strike="noStrike">
              <a:latin typeface="Times New Roman"/>
            </a:endParaRPr>
          </a:p>
        </p:txBody>
      </p:sp>
      <p:pic>
        <p:nvPicPr>
          <p:cNvPr id="227" name="Рисунок 13" descr=""/>
          <p:cNvPicPr/>
          <p:nvPr/>
        </p:nvPicPr>
        <p:blipFill>
          <a:blip r:embed="rId1"/>
          <a:stretch/>
        </p:blipFill>
        <p:spPr>
          <a:xfrm rot="16200000">
            <a:off x="9018000" y="3767400"/>
            <a:ext cx="2481480" cy="3699360"/>
          </a:xfrm>
          <a:prstGeom prst="rect">
            <a:avLst/>
          </a:prstGeom>
          <a:ln w="0">
            <a:noFill/>
          </a:ln>
        </p:spPr>
      </p:pic>
      <p:pic>
        <p:nvPicPr>
          <p:cNvPr id="228" name="Рисунок 14" descr=""/>
          <p:cNvPicPr/>
          <p:nvPr/>
        </p:nvPicPr>
        <p:blipFill>
          <a:blip r:embed="rId2"/>
          <a:stretch/>
        </p:blipFill>
        <p:spPr>
          <a:xfrm rot="5400000">
            <a:off x="7155720" y="50400"/>
            <a:ext cx="2507040" cy="2695680"/>
          </a:xfrm>
          <a:prstGeom prst="rect">
            <a:avLst/>
          </a:prstGeom>
          <a:ln w="0">
            <a:noFill/>
          </a:ln>
        </p:spPr>
      </p:pic>
      <p:sp>
        <p:nvSpPr>
          <p:cNvPr id="229" name="Шестиугольник 15"/>
          <p:cNvSpPr/>
          <p:nvPr/>
        </p:nvSpPr>
        <p:spPr>
          <a:xfrm>
            <a:off x="9319320" y="59400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3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0" name="Шестиугольник 16"/>
          <p:cNvSpPr/>
          <p:nvPr/>
        </p:nvSpPr>
        <p:spPr>
          <a:xfrm>
            <a:off x="7079760" y="176472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4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1" name="Шестиугольник 17"/>
          <p:cNvSpPr/>
          <p:nvPr/>
        </p:nvSpPr>
        <p:spPr>
          <a:xfrm>
            <a:off x="9319320" y="295452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5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2" name="Шестиугольник 18"/>
          <p:cNvSpPr/>
          <p:nvPr/>
        </p:nvSpPr>
        <p:spPr>
          <a:xfrm>
            <a:off x="7089120" y="411516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6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3" name="Прямоугольник 19"/>
          <p:cNvSpPr/>
          <p:nvPr/>
        </p:nvSpPr>
        <p:spPr>
          <a:xfrm>
            <a:off x="178560" y="1070280"/>
            <a:ext cx="5983560" cy="5198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6000" rIns="36000" tIns="36000" bIns="36000" anchor="t">
            <a:noAutofit/>
          </a:bodyPr>
          <a:p>
            <a:pPr>
              <a:lnSpc>
                <a:spcPct val="150000"/>
              </a:lnSpc>
            </a:pPr>
            <a:r>
              <a:rPr b="1" lang="ru-RU" sz="2400" spc="-1" strike="noStrike">
                <a:solidFill>
                  <a:srgbClr val="4472c4"/>
                </a:solidFill>
                <a:latin typeface="Tahoma"/>
                <a:ea typeface="Tahoma"/>
              </a:rPr>
              <a:t>ОБЩЕОБРАЗОВАТЕЛЬНАЯ ПОДГОТОВЛЕННОСТЬ КАНДИДАТОВ</a:t>
            </a:r>
            <a:endParaRPr b="0" lang="ru-RU" sz="2400" spc="-1" strike="noStrike">
              <a:latin typeface="Arial"/>
            </a:endParaRPr>
          </a:p>
          <a:p>
            <a:pPr marL="285840" indent="-285840">
              <a:lnSpc>
                <a:spcPct val="150000"/>
              </a:lnSpc>
              <a:buClr>
                <a:srgbClr val="4472c4"/>
              </a:buClr>
              <a:buFont typeface="Wingdings" charset="2"/>
              <a:buChar char=""/>
            </a:pPr>
            <a:r>
              <a:rPr b="0" lang="ru-RU" sz="2400" spc="-1" strike="noStrike">
                <a:solidFill>
                  <a:srgbClr val="4472c4"/>
                </a:solidFill>
                <a:latin typeface="Tahoma"/>
                <a:ea typeface="Tahoma"/>
              </a:rPr>
              <a:t>Поступающих на высшее образование, оценивается по результатам ЕГЭ по </a:t>
            </a:r>
            <a:r>
              <a:rPr b="0" lang="ru-RU" sz="2400" spc="-1" strike="noStrike" u="sng">
                <a:solidFill>
                  <a:srgbClr val="4472c4"/>
                </a:solidFill>
                <a:uFillTx/>
                <a:latin typeface="Tahoma"/>
                <a:ea typeface="Tahoma"/>
              </a:rPr>
              <a:t>химии</a:t>
            </a:r>
            <a:r>
              <a:rPr b="0" lang="ru-RU" sz="2400" spc="-1" strike="noStrike">
                <a:solidFill>
                  <a:srgbClr val="4472c4"/>
                </a:solidFill>
                <a:latin typeface="Tahoma"/>
                <a:ea typeface="Tahoma"/>
              </a:rPr>
              <a:t>, </a:t>
            </a:r>
            <a:r>
              <a:rPr b="0" lang="ru-RU" sz="2400" spc="-1" strike="noStrike" u="sng">
                <a:solidFill>
                  <a:srgbClr val="4472c4"/>
                </a:solidFill>
                <a:uFillTx/>
                <a:latin typeface="Tahoma"/>
                <a:ea typeface="Tahoma"/>
              </a:rPr>
              <a:t>биологии</a:t>
            </a:r>
            <a:r>
              <a:rPr b="0" lang="ru-RU" sz="2400" spc="-1" strike="noStrike">
                <a:solidFill>
                  <a:srgbClr val="4472c4"/>
                </a:solidFill>
                <a:latin typeface="Tahoma"/>
                <a:ea typeface="Tahoma"/>
              </a:rPr>
              <a:t>, </a:t>
            </a:r>
            <a:r>
              <a:rPr b="0" lang="ru-RU" sz="2400" spc="-1" strike="noStrike" u="sng">
                <a:solidFill>
                  <a:srgbClr val="4472c4"/>
                </a:solidFill>
                <a:uFillTx/>
                <a:latin typeface="Tahoma"/>
                <a:ea typeface="Tahoma"/>
              </a:rPr>
              <a:t>русскому языку</a:t>
            </a:r>
            <a:endParaRPr b="0" lang="ru-RU" sz="2400" spc="-1" strike="noStrike">
              <a:latin typeface="Arial"/>
            </a:endParaRPr>
          </a:p>
          <a:p>
            <a:pPr marL="285840" indent="-285840">
              <a:lnSpc>
                <a:spcPct val="150000"/>
              </a:lnSpc>
              <a:buClr>
                <a:srgbClr val="4472c4"/>
              </a:buClr>
              <a:buFont typeface="Wingdings" charset="2"/>
              <a:buChar char=""/>
            </a:pPr>
            <a:r>
              <a:rPr b="0" lang="ru-RU" sz="2400" spc="-1" strike="noStrike">
                <a:solidFill>
                  <a:srgbClr val="4472c4"/>
                </a:solidFill>
                <a:latin typeface="Tahoma"/>
                <a:ea typeface="Tahoma"/>
              </a:rPr>
              <a:t>Поступающие на факультет среднего профессионального образования, представляют документ о среднем общем образовании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234" name="Рисунок 20" descr=""/>
          <p:cNvPicPr/>
          <p:nvPr/>
        </p:nvPicPr>
        <p:blipFill>
          <a:blip r:embed="rId7"/>
          <a:stretch/>
        </p:blipFill>
        <p:spPr>
          <a:xfrm>
            <a:off x="5839920" y="136440"/>
            <a:ext cx="520200" cy="663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Группа 5"/>
          <p:cNvGrpSpPr/>
          <p:nvPr/>
        </p:nvGrpSpPr>
        <p:grpSpPr>
          <a:xfrm>
            <a:off x="1155600" y="136800"/>
            <a:ext cx="4660200" cy="683280"/>
            <a:chOff x="1155600" y="136800"/>
            <a:chExt cx="4660200" cy="683280"/>
          </a:xfrm>
        </p:grpSpPr>
        <p:sp>
          <p:nvSpPr>
            <p:cNvPr id="236" name="Прямоугольник 6"/>
            <p:cNvSpPr/>
            <p:nvPr/>
          </p:nvSpPr>
          <p:spPr>
            <a:xfrm>
              <a:off x="1155600" y="145080"/>
              <a:ext cx="4660200" cy="66564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ahoma"/>
                  <a:ea typeface="Tahoma"/>
                </a:rPr>
                <a:t>БАЛЛЫ ЕГЭ</a:t>
              </a:r>
              <a:endParaRPr b="0" lang="ru-RU" sz="2400" spc="-1" strike="noStrike">
                <a:latin typeface="Arial"/>
              </a:endParaRPr>
            </a:p>
          </p:txBody>
        </p:sp>
        <p:sp>
          <p:nvSpPr>
            <p:cNvPr id="237" name="Равнобедренный треугольник 7"/>
            <p:cNvSpPr/>
            <p:nvPr/>
          </p:nvSpPr>
          <p:spPr>
            <a:xfrm flipH="1" rot="10800000">
              <a:off x="5528160" y="136800"/>
              <a:ext cx="286920" cy="68328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238" name="PlaceHolder 1"/>
          <p:cNvSpPr>
            <a:spLocks noGrp="1"/>
          </p:cNvSpPr>
          <p:nvPr>
            <p:ph type="sldNum"/>
          </p:nvPr>
        </p:nvSpPr>
        <p:spPr>
          <a:xfrm>
            <a:off x="161280" y="145080"/>
            <a:ext cx="896400" cy="665640"/>
          </a:xfrm>
          <a:prstGeom prst="rect">
            <a:avLst/>
          </a:prstGeom>
          <a:solidFill>
            <a:srgbClr val="9dc3e6"/>
          </a:solidFill>
          <a:ln w="1260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fld id="{97A3D2B2-4842-428E-8260-D3EC24408EF6}" type="slidenum">
              <a:rPr b="1" lang="ru-RU" sz="2800" spc="-1" strike="noStrike">
                <a:solidFill>
                  <a:srgbClr val="ffffff"/>
                </a:solidFill>
                <a:latin typeface="Tahoma"/>
                <a:ea typeface="Tahoma"/>
              </a:rPr>
              <a:t>&lt;номер&gt;</a:t>
            </a:fld>
            <a:endParaRPr b="0" lang="ru-RU" sz="2800" spc="-1" strike="noStrike">
              <a:latin typeface="Times New Roman"/>
            </a:endParaRPr>
          </a:p>
        </p:txBody>
      </p:sp>
      <p:pic>
        <p:nvPicPr>
          <p:cNvPr id="239" name="Рисунок 13" descr=""/>
          <p:cNvPicPr/>
          <p:nvPr/>
        </p:nvPicPr>
        <p:blipFill>
          <a:blip r:embed="rId1"/>
          <a:stretch/>
        </p:blipFill>
        <p:spPr>
          <a:xfrm rot="16200000">
            <a:off x="9018000" y="3767400"/>
            <a:ext cx="2481480" cy="3699360"/>
          </a:xfrm>
          <a:prstGeom prst="rect">
            <a:avLst/>
          </a:prstGeom>
          <a:ln w="0">
            <a:noFill/>
          </a:ln>
        </p:spPr>
      </p:pic>
      <p:pic>
        <p:nvPicPr>
          <p:cNvPr id="240" name="Рисунок 14" descr=""/>
          <p:cNvPicPr/>
          <p:nvPr/>
        </p:nvPicPr>
        <p:blipFill>
          <a:blip r:embed="rId2"/>
          <a:stretch/>
        </p:blipFill>
        <p:spPr>
          <a:xfrm rot="5400000">
            <a:off x="7155720" y="50400"/>
            <a:ext cx="2507040" cy="2695680"/>
          </a:xfrm>
          <a:prstGeom prst="rect">
            <a:avLst/>
          </a:prstGeom>
          <a:ln w="0">
            <a:noFill/>
          </a:ln>
        </p:spPr>
      </p:pic>
      <p:pic>
        <p:nvPicPr>
          <p:cNvPr id="241" name="Рисунок 20" descr=""/>
          <p:cNvPicPr/>
          <p:nvPr/>
        </p:nvPicPr>
        <p:blipFill>
          <a:blip r:embed="rId3"/>
          <a:stretch/>
        </p:blipFill>
        <p:spPr>
          <a:xfrm>
            <a:off x="5839920" y="136440"/>
            <a:ext cx="520200" cy="663120"/>
          </a:xfrm>
          <a:prstGeom prst="rect">
            <a:avLst/>
          </a:prstGeom>
          <a:ln w="0">
            <a:noFill/>
          </a:ln>
        </p:spPr>
      </p:pic>
      <p:sp>
        <p:nvSpPr>
          <p:cNvPr id="242" name="Rectangle 186"/>
          <p:cNvSpPr/>
          <p:nvPr/>
        </p:nvSpPr>
        <p:spPr>
          <a:xfrm>
            <a:off x="127800" y="970200"/>
            <a:ext cx="8110800" cy="42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200" spc="-1" strike="noStrike">
                <a:solidFill>
                  <a:srgbClr val="4472c4"/>
                </a:solidFill>
                <a:latin typeface="Tahoma"/>
                <a:ea typeface="Tahoma"/>
              </a:rPr>
              <a:t>Высшее образование (врач, провизор)</a:t>
            </a:r>
            <a:endParaRPr b="0" lang="ru-RU" sz="2200" spc="-1" strike="noStrike">
              <a:latin typeface="Arial"/>
            </a:endParaRPr>
          </a:p>
        </p:txBody>
      </p:sp>
      <p:graphicFrame>
        <p:nvGraphicFramePr>
          <p:cNvPr id="243" name="Group 49"/>
          <p:cNvGraphicFramePr/>
          <p:nvPr/>
        </p:nvGraphicFramePr>
        <p:xfrm>
          <a:off x="613800" y="1608480"/>
          <a:ext cx="7430400" cy="3553560"/>
        </p:xfrm>
        <a:graphic>
          <a:graphicData uri="http://schemas.openxmlformats.org/drawingml/2006/table">
            <a:tbl>
              <a:tblPr/>
              <a:tblGrid>
                <a:gridCol w="540000"/>
                <a:gridCol w="3283560"/>
                <a:gridCol w="1202040"/>
                <a:gridCol w="1202040"/>
                <a:gridCol w="1202760"/>
              </a:tblGrid>
              <a:tr h="944280">
                <a:tc rowSpan="2"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4472c4"/>
                          </a:solidFill>
                          <a:latin typeface="Tahoma"/>
                          <a:ea typeface="Tahoma"/>
                        </a:rPr>
                        <a:t>№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4472c4"/>
                          </a:solidFill>
                          <a:latin typeface="Tahoma"/>
                          <a:ea typeface="Tahoma"/>
                        </a:rPr>
                        <a:t>п/п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91440" marR="91440">
                    <a:lnL w="28080">
                      <a:solidFill>
                        <a:srgbClr val="000099"/>
                      </a:solidFill>
                    </a:lnL>
                    <a:lnR w="28080">
                      <a:solidFill>
                        <a:srgbClr val="000099"/>
                      </a:solidFill>
                    </a:lnR>
                    <a:lnT w="28080">
                      <a:solidFill>
                        <a:srgbClr val="000099"/>
                      </a:solidFill>
                    </a:lnT>
                    <a:lnB w="28080">
                      <a:solidFill>
                        <a:srgbClr val="000099"/>
                      </a:solidFill>
                    </a:lnB>
                    <a:noFill/>
                  </a:tcPr>
                </a:tc>
                <a:tc rowSpan="2"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4472c4"/>
                          </a:solidFill>
                          <a:latin typeface="Tahoma"/>
                          <a:ea typeface="Tahoma"/>
                        </a:rPr>
                        <a:t>Специальности подготовки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91440" marR="91440">
                    <a:lnL w="28080">
                      <a:solidFill>
                        <a:srgbClr val="000099"/>
                      </a:solidFill>
                    </a:lnL>
                    <a:lnR w="28080">
                      <a:solidFill>
                        <a:srgbClr val="000099"/>
                      </a:solidFill>
                    </a:lnR>
                    <a:lnT w="28080">
                      <a:solidFill>
                        <a:srgbClr val="000099"/>
                      </a:solidFill>
                    </a:lnT>
                    <a:lnB w="28080">
                      <a:solidFill>
                        <a:srgbClr val="000099"/>
                      </a:solidFill>
                    </a:lnB>
                    <a:noFill/>
                  </a:tcPr>
                </a:tc>
                <a:tc gridSpan="3"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4472c4"/>
                          </a:solidFill>
                          <a:latin typeface="Tahoma"/>
                          <a:ea typeface="Tahoma"/>
                        </a:rPr>
                        <a:t>Количество баллов, подтверждающее успешное прохождение вступительных испытаний по общеобразовательным предметам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91440" marR="91440">
                    <a:lnL w="28080">
                      <a:solidFill>
                        <a:srgbClr val="000099"/>
                      </a:solidFill>
                    </a:lnL>
                    <a:lnR w="28080">
                      <a:solidFill>
                        <a:srgbClr val="000099"/>
                      </a:solidFill>
                    </a:lnR>
                    <a:lnT w="28080">
                      <a:solidFill>
                        <a:srgbClr val="000099"/>
                      </a:solidFill>
                    </a:lnT>
                    <a:lnB w="28080">
                      <a:solidFill>
                        <a:srgbClr val="000099"/>
                      </a:solidFill>
                    </a:lnB>
                    <a:noFill/>
                  </a:tcPr>
                </a:tc>
                <a:tc hMerge="1">
                  <a:tcPr anchor="t" marL="90000" marR="90000">
                    <a:solidFill>
                      <a:srgbClr val="729fcf"/>
                    </a:solidFill>
                  </a:tcPr>
                </a:tc>
                <a:tc hMerge="1">
                  <a:tcPr anchor="t" marL="90000" marR="90000">
                    <a:solidFill>
                      <a:srgbClr val="729fcf"/>
                    </a:solidFill>
                  </a:tcPr>
                </a:tc>
              </a:tr>
              <a:tr h="518040">
                <a:tc vMerge="1">
                  <a:tcPr anchor="t" marL="90000" marR="90000">
                    <a:solidFill>
                      <a:srgbClr val="729fcf"/>
                    </a:solidFill>
                  </a:tcPr>
                </a:tc>
                <a:tc vMerge="1">
                  <a:tcPr anchor="t" marL="90000" marR="90000">
                    <a:solidFill>
                      <a:srgbClr val="729fcf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400" spc="-1" strike="noStrike">
                          <a:solidFill>
                            <a:srgbClr val="4472c4"/>
                          </a:solidFill>
                          <a:latin typeface="Tahoma"/>
                          <a:ea typeface="Tahoma"/>
                        </a:rPr>
                        <a:t>Химия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t" marL="91440" marR="91440">
                    <a:lnL w="28080">
                      <a:solidFill>
                        <a:srgbClr val="000099"/>
                      </a:solidFill>
                    </a:lnL>
                    <a:lnR w="28080">
                      <a:solidFill>
                        <a:srgbClr val="000099"/>
                      </a:solidFill>
                    </a:lnR>
                    <a:lnT w="28080">
                      <a:solidFill>
                        <a:srgbClr val="000099"/>
                      </a:solidFill>
                    </a:lnT>
                    <a:lnB w="28080">
                      <a:solidFill>
                        <a:srgbClr val="000099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4472c4"/>
                          </a:solidFill>
                          <a:latin typeface="Tahoma"/>
                          <a:ea typeface="Tahoma"/>
                        </a:rPr>
                        <a:t>Биология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t" marL="91440" marR="91440">
                    <a:lnL w="28080">
                      <a:solidFill>
                        <a:srgbClr val="000099"/>
                      </a:solidFill>
                    </a:lnL>
                    <a:lnR w="28080">
                      <a:solidFill>
                        <a:srgbClr val="000099"/>
                      </a:solidFill>
                    </a:lnR>
                    <a:lnT w="28080">
                      <a:solidFill>
                        <a:srgbClr val="000099"/>
                      </a:solidFill>
                    </a:lnT>
                    <a:lnB w="28080">
                      <a:solidFill>
                        <a:srgbClr val="000099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4472c4"/>
                          </a:solidFill>
                          <a:latin typeface="Tahoma"/>
                          <a:ea typeface="Tahoma"/>
                        </a:rPr>
                        <a:t>Русский язык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t" marL="91440" marR="91440">
                    <a:lnL w="28080">
                      <a:solidFill>
                        <a:srgbClr val="000099"/>
                      </a:solidFill>
                    </a:lnL>
                    <a:lnR w="28080">
                      <a:solidFill>
                        <a:srgbClr val="000099"/>
                      </a:solidFill>
                    </a:lnR>
                    <a:lnT w="28080">
                      <a:solidFill>
                        <a:srgbClr val="000099"/>
                      </a:solidFill>
                    </a:lnT>
                    <a:lnB w="28080">
                      <a:solidFill>
                        <a:srgbClr val="000099"/>
                      </a:solidFill>
                    </a:lnB>
                    <a:noFill/>
                  </a:tcPr>
                </a:tc>
              </a:tr>
              <a:tr h="597240"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algn="l" pos="0"/>
                        </a:tabLst>
                      </a:pPr>
                      <a:r>
                        <a:rPr b="0" lang="ru-RU" sz="1800" spc="-1" strike="noStrike">
                          <a:solidFill>
                            <a:srgbClr val="4472c4"/>
                          </a:solidFill>
                          <a:latin typeface="Tahoma"/>
                          <a:ea typeface="Tahoma"/>
                        </a:rPr>
                        <a:t>1.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ctr" marL="91440" marR="91440">
                    <a:lnL w="28080">
                      <a:solidFill>
                        <a:srgbClr val="000099"/>
                      </a:solidFill>
                    </a:lnL>
                    <a:lnR w="28080">
                      <a:solidFill>
                        <a:srgbClr val="000099"/>
                      </a:solidFill>
                    </a:lnR>
                    <a:lnT w="28080">
                      <a:solidFill>
                        <a:srgbClr val="000099"/>
                      </a:solidFill>
                    </a:lnT>
                    <a:lnB w="28080">
                      <a:solidFill>
                        <a:srgbClr val="000099"/>
                      </a:solidFill>
                    </a:lnB>
                    <a:solidFill>
                      <a:srgbClr val="ffde53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rgbClr val="4472c4"/>
                          </a:solidFill>
                          <a:latin typeface="Tahoma"/>
                          <a:ea typeface="Tahoma"/>
                        </a:rPr>
                        <a:t>Лечебное дело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ctr" marL="91440" marR="91440">
                    <a:lnL w="28080">
                      <a:solidFill>
                        <a:srgbClr val="000099"/>
                      </a:solidFill>
                    </a:lnL>
                    <a:lnR w="28080">
                      <a:solidFill>
                        <a:srgbClr val="000099"/>
                      </a:solidFill>
                    </a:lnR>
                    <a:lnT w="28080">
                      <a:solidFill>
                        <a:srgbClr val="000099"/>
                      </a:solidFill>
                    </a:lnT>
                    <a:lnB w="28080">
                      <a:solidFill>
                        <a:srgbClr val="000099"/>
                      </a:solidFill>
                    </a:lnB>
                    <a:solidFill>
                      <a:srgbClr val="ffde53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2400" spc="-1" strike="noStrike">
                          <a:solidFill>
                            <a:srgbClr val="4472c4"/>
                          </a:solidFill>
                          <a:latin typeface="Tahoma"/>
                          <a:ea typeface="Tahoma"/>
                        </a:rPr>
                        <a:t>40</a:t>
                      </a:r>
                      <a:endParaRPr b="0" lang="ru-RU" sz="2400" spc="-1" strike="noStrike">
                        <a:latin typeface="Arial"/>
                      </a:endParaRPr>
                    </a:p>
                  </a:txBody>
                  <a:tcPr anchor="ctr" marL="91440" marR="91440">
                    <a:lnL w="28080">
                      <a:solidFill>
                        <a:srgbClr val="000099"/>
                      </a:solidFill>
                    </a:lnL>
                    <a:lnR w="28080">
                      <a:solidFill>
                        <a:srgbClr val="000099"/>
                      </a:solidFill>
                    </a:lnR>
                    <a:lnT w="28080">
                      <a:solidFill>
                        <a:srgbClr val="000099"/>
                      </a:solidFill>
                    </a:lnT>
                    <a:lnB w="28080">
                      <a:solidFill>
                        <a:srgbClr val="000099"/>
                      </a:solidFill>
                    </a:lnB>
                    <a:solidFill>
                      <a:srgbClr val="ffde53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marL="343080" indent="-343080"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2400" spc="-1" strike="noStrike">
                          <a:solidFill>
                            <a:srgbClr val="4472c4"/>
                          </a:solidFill>
                          <a:latin typeface="Tahoma"/>
                          <a:ea typeface="Tahoma"/>
                        </a:rPr>
                        <a:t>40</a:t>
                      </a:r>
                      <a:endParaRPr b="0" lang="ru-RU" sz="2400" spc="-1" strike="noStrike">
                        <a:latin typeface="Arial"/>
                      </a:endParaRPr>
                    </a:p>
                  </a:txBody>
                  <a:tcPr anchor="ctr" marL="91440" marR="91440">
                    <a:lnL w="28080">
                      <a:solidFill>
                        <a:srgbClr val="000099"/>
                      </a:solidFill>
                    </a:lnL>
                    <a:lnR w="28080">
                      <a:solidFill>
                        <a:srgbClr val="000099"/>
                      </a:solidFill>
                    </a:lnR>
                    <a:lnT w="28080">
                      <a:solidFill>
                        <a:srgbClr val="000099"/>
                      </a:solidFill>
                    </a:lnT>
                    <a:lnB w="28080">
                      <a:solidFill>
                        <a:srgbClr val="000099"/>
                      </a:solidFill>
                    </a:lnB>
                    <a:solidFill>
                      <a:srgbClr val="ffde53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marL="343080" indent="-343080"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2400" spc="-1" strike="noStrike">
                          <a:solidFill>
                            <a:srgbClr val="4472c4"/>
                          </a:solidFill>
                          <a:latin typeface="Tahoma"/>
                          <a:ea typeface="Tahoma"/>
                        </a:rPr>
                        <a:t>50</a:t>
                      </a:r>
                      <a:endParaRPr b="0" lang="ru-RU" sz="2400" spc="-1" strike="noStrike">
                        <a:latin typeface="Arial"/>
                      </a:endParaRPr>
                    </a:p>
                  </a:txBody>
                  <a:tcPr anchor="ctr" marL="91440" marR="91440">
                    <a:lnL w="28080">
                      <a:solidFill>
                        <a:srgbClr val="000099"/>
                      </a:solidFill>
                    </a:lnL>
                    <a:lnR w="28080">
                      <a:solidFill>
                        <a:srgbClr val="000099"/>
                      </a:solidFill>
                    </a:lnR>
                    <a:lnT w="28080">
                      <a:solidFill>
                        <a:srgbClr val="000099"/>
                      </a:solidFill>
                    </a:lnT>
                    <a:lnB w="28080">
                      <a:solidFill>
                        <a:srgbClr val="000099"/>
                      </a:solidFill>
                    </a:lnB>
                    <a:solidFill>
                      <a:srgbClr val="ffde53"/>
                    </a:solidFill>
                  </a:tcPr>
                </a:tc>
              </a:tr>
              <a:tr h="597240"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algn="l" pos="0"/>
                        </a:tabLst>
                      </a:pPr>
                      <a:r>
                        <a:rPr b="0" lang="ru-RU" sz="1800" spc="-1" strike="noStrike">
                          <a:solidFill>
                            <a:srgbClr val="4472c4"/>
                          </a:solidFill>
                          <a:latin typeface="Tahoma"/>
                          <a:ea typeface="Tahoma"/>
                        </a:rPr>
                        <a:t>2.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ctr" marL="91440" marR="91440">
                    <a:lnL w="28080">
                      <a:solidFill>
                        <a:srgbClr val="000099"/>
                      </a:solidFill>
                    </a:lnL>
                    <a:lnR w="28080">
                      <a:solidFill>
                        <a:srgbClr val="000099"/>
                      </a:solidFill>
                    </a:lnR>
                    <a:lnT w="28080">
                      <a:solidFill>
                        <a:srgbClr val="000099"/>
                      </a:solidFill>
                    </a:lnT>
                    <a:lnB w="28080">
                      <a:solidFill>
                        <a:srgbClr val="000099"/>
                      </a:solidFill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800" spc="-1" strike="noStrike">
                          <a:solidFill>
                            <a:srgbClr val="4472c4"/>
                          </a:solidFill>
                          <a:latin typeface="Tahoma"/>
                          <a:ea typeface="Tahoma"/>
                        </a:rPr>
                        <a:t>Стоматология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ctr" marL="91440" marR="91440">
                    <a:lnL w="28080">
                      <a:solidFill>
                        <a:srgbClr val="000099"/>
                      </a:solidFill>
                    </a:lnL>
                    <a:lnR w="28080">
                      <a:solidFill>
                        <a:srgbClr val="000099"/>
                      </a:solidFill>
                    </a:lnR>
                    <a:lnT w="28080">
                      <a:solidFill>
                        <a:srgbClr val="000099"/>
                      </a:solidFill>
                    </a:lnT>
                    <a:lnB w="28080">
                      <a:solidFill>
                        <a:srgbClr val="000099"/>
                      </a:solidFill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marL="343080" indent="-343080"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2400" spc="-1" strike="noStrike">
                          <a:solidFill>
                            <a:srgbClr val="4472c4"/>
                          </a:solidFill>
                          <a:latin typeface="Tahoma"/>
                          <a:ea typeface="Tahoma"/>
                        </a:rPr>
                        <a:t>40</a:t>
                      </a:r>
                      <a:endParaRPr b="0" lang="ru-RU" sz="2400" spc="-1" strike="noStrike">
                        <a:latin typeface="Arial"/>
                      </a:endParaRPr>
                    </a:p>
                  </a:txBody>
                  <a:tcPr anchor="ctr" marL="91440" marR="91440">
                    <a:lnL w="28080">
                      <a:solidFill>
                        <a:srgbClr val="000099"/>
                      </a:solidFill>
                    </a:lnL>
                    <a:lnR w="28080">
                      <a:solidFill>
                        <a:srgbClr val="000099"/>
                      </a:solidFill>
                    </a:lnR>
                    <a:lnT w="28080">
                      <a:solidFill>
                        <a:srgbClr val="000099"/>
                      </a:solidFill>
                    </a:lnT>
                    <a:lnB w="28080">
                      <a:solidFill>
                        <a:srgbClr val="000099"/>
                      </a:solidFill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marL="343080" indent="-343080"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2400" spc="-1" strike="noStrike">
                          <a:solidFill>
                            <a:srgbClr val="4472c4"/>
                          </a:solidFill>
                          <a:latin typeface="Tahoma"/>
                          <a:ea typeface="Tahoma"/>
                        </a:rPr>
                        <a:t>40</a:t>
                      </a:r>
                      <a:endParaRPr b="0" lang="ru-RU" sz="2400" spc="-1" strike="noStrike">
                        <a:latin typeface="Arial"/>
                      </a:endParaRPr>
                    </a:p>
                  </a:txBody>
                  <a:tcPr anchor="ctr" marL="91440" marR="91440">
                    <a:lnL w="28080">
                      <a:solidFill>
                        <a:srgbClr val="000099"/>
                      </a:solidFill>
                    </a:lnL>
                    <a:lnR w="28080">
                      <a:solidFill>
                        <a:srgbClr val="000099"/>
                      </a:solidFill>
                    </a:lnR>
                    <a:lnT w="28080">
                      <a:solidFill>
                        <a:srgbClr val="000099"/>
                      </a:solidFill>
                    </a:lnT>
                    <a:lnB w="28080">
                      <a:solidFill>
                        <a:srgbClr val="000099"/>
                      </a:solidFill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marL="343080" indent="-343080"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2400" spc="-1" strike="noStrike">
                          <a:solidFill>
                            <a:srgbClr val="4472c4"/>
                          </a:solidFill>
                          <a:latin typeface="Tahoma"/>
                          <a:ea typeface="Tahoma"/>
                        </a:rPr>
                        <a:t>50</a:t>
                      </a:r>
                      <a:endParaRPr b="0" lang="ru-RU" sz="2400" spc="-1" strike="noStrike">
                        <a:latin typeface="Arial"/>
                      </a:endParaRPr>
                    </a:p>
                  </a:txBody>
                  <a:tcPr anchor="ctr" marL="91440" marR="91440">
                    <a:lnL w="28080">
                      <a:solidFill>
                        <a:srgbClr val="000099"/>
                      </a:solidFill>
                    </a:lnL>
                    <a:lnR w="28080">
                      <a:solidFill>
                        <a:srgbClr val="000099"/>
                      </a:solidFill>
                    </a:lnR>
                    <a:lnT w="28080">
                      <a:solidFill>
                        <a:srgbClr val="000099"/>
                      </a:solidFill>
                    </a:lnT>
                    <a:lnB w="28080">
                      <a:solidFill>
                        <a:srgbClr val="000099"/>
                      </a:solidFill>
                    </a:lnB>
                    <a:noFill/>
                  </a:tcPr>
                </a:tc>
              </a:tr>
              <a:tr h="597240"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algn="l" pos="0"/>
                        </a:tabLst>
                      </a:pPr>
                      <a:r>
                        <a:rPr b="0" lang="ru-RU" sz="1800" spc="-1" strike="noStrike">
                          <a:solidFill>
                            <a:srgbClr val="4472c4"/>
                          </a:solidFill>
                          <a:latin typeface="Tahoma"/>
                          <a:ea typeface="Tahoma"/>
                        </a:rPr>
                        <a:t>3.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ctr" marL="91440" marR="91440">
                    <a:lnL w="28080">
                      <a:solidFill>
                        <a:srgbClr val="000099"/>
                      </a:solidFill>
                    </a:lnL>
                    <a:lnR w="28080">
                      <a:solidFill>
                        <a:srgbClr val="000099"/>
                      </a:solidFill>
                    </a:lnR>
                    <a:lnT w="28080">
                      <a:solidFill>
                        <a:srgbClr val="000099"/>
                      </a:solidFill>
                    </a:lnT>
                    <a:lnB w="28080">
                      <a:solidFill>
                        <a:srgbClr val="000099"/>
                      </a:solidFill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800" spc="-1" strike="noStrike">
                          <a:solidFill>
                            <a:srgbClr val="4472c4"/>
                          </a:solidFill>
                          <a:latin typeface="Tahoma"/>
                          <a:ea typeface="Tahoma"/>
                        </a:rPr>
                        <a:t>Фармация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ctr" marL="91440" marR="91440">
                    <a:lnL w="28080">
                      <a:solidFill>
                        <a:srgbClr val="000099"/>
                      </a:solidFill>
                    </a:lnL>
                    <a:lnR w="28080">
                      <a:solidFill>
                        <a:srgbClr val="000099"/>
                      </a:solidFill>
                    </a:lnR>
                    <a:lnT w="28080">
                      <a:solidFill>
                        <a:srgbClr val="000099"/>
                      </a:solidFill>
                    </a:lnT>
                    <a:lnB w="28080">
                      <a:solidFill>
                        <a:srgbClr val="000099"/>
                      </a:solidFill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marL="343080" indent="-343080"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2400" spc="-1" strike="noStrike">
                          <a:solidFill>
                            <a:srgbClr val="4472c4"/>
                          </a:solidFill>
                          <a:latin typeface="Tahoma"/>
                          <a:ea typeface="Tahoma"/>
                        </a:rPr>
                        <a:t>39</a:t>
                      </a:r>
                      <a:endParaRPr b="0" lang="ru-RU" sz="2400" spc="-1" strike="noStrike">
                        <a:latin typeface="Arial"/>
                      </a:endParaRPr>
                    </a:p>
                  </a:txBody>
                  <a:tcPr anchor="ctr" marL="91440" marR="91440">
                    <a:lnL w="28080">
                      <a:solidFill>
                        <a:srgbClr val="000099"/>
                      </a:solidFill>
                    </a:lnL>
                    <a:lnR w="28080">
                      <a:solidFill>
                        <a:srgbClr val="000099"/>
                      </a:solidFill>
                    </a:lnR>
                    <a:lnT w="28080">
                      <a:solidFill>
                        <a:srgbClr val="000099"/>
                      </a:solidFill>
                    </a:lnT>
                    <a:lnB w="28080">
                      <a:solidFill>
                        <a:srgbClr val="000099"/>
                      </a:solidFill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marL="343080" indent="-343080"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2400" spc="-1" strike="noStrike">
                          <a:solidFill>
                            <a:srgbClr val="4472c4"/>
                          </a:solidFill>
                          <a:latin typeface="Tahoma"/>
                          <a:ea typeface="Tahoma"/>
                        </a:rPr>
                        <a:t>39</a:t>
                      </a:r>
                      <a:endParaRPr b="0" lang="ru-RU" sz="2400" spc="-1" strike="noStrike">
                        <a:latin typeface="Arial"/>
                      </a:endParaRPr>
                    </a:p>
                  </a:txBody>
                  <a:tcPr anchor="ctr" marL="91440" marR="91440">
                    <a:lnL w="28080">
                      <a:solidFill>
                        <a:srgbClr val="000099"/>
                      </a:solidFill>
                    </a:lnL>
                    <a:lnR w="28080">
                      <a:solidFill>
                        <a:srgbClr val="000099"/>
                      </a:solidFill>
                    </a:lnR>
                    <a:lnT w="28080">
                      <a:solidFill>
                        <a:srgbClr val="000099"/>
                      </a:solidFill>
                    </a:lnT>
                    <a:lnB w="28080">
                      <a:solidFill>
                        <a:srgbClr val="000099"/>
                      </a:solidFill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marL="343080" indent="-343080"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2400" spc="-1" strike="noStrike">
                          <a:solidFill>
                            <a:srgbClr val="4472c4"/>
                          </a:solidFill>
                          <a:latin typeface="Tahoma"/>
                          <a:ea typeface="Tahoma"/>
                        </a:rPr>
                        <a:t>50</a:t>
                      </a:r>
                      <a:endParaRPr b="0" lang="ru-RU" sz="2400" spc="-1" strike="noStrike">
                        <a:latin typeface="Arial"/>
                      </a:endParaRPr>
                    </a:p>
                  </a:txBody>
                  <a:tcPr anchor="ctr" marL="91440" marR="91440">
                    <a:lnL w="28080">
                      <a:solidFill>
                        <a:srgbClr val="000099"/>
                      </a:solidFill>
                    </a:lnL>
                    <a:lnR w="28080">
                      <a:solidFill>
                        <a:srgbClr val="000099"/>
                      </a:solidFill>
                    </a:lnR>
                    <a:lnT w="28080">
                      <a:solidFill>
                        <a:srgbClr val="000099"/>
                      </a:solidFill>
                    </a:lnT>
                    <a:lnB w="28080">
                      <a:solidFill>
                        <a:srgbClr val="000099"/>
                      </a:solidFill>
                    </a:lnB>
                    <a:noFill/>
                  </a:tcPr>
                </a:tc>
              </a:tr>
              <a:tr h="640440"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algn="l" pos="0"/>
                        </a:tabLst>
                      </a:pPr>
                      <a:r>
                        <a:rPr b="0" lang="ru-RU" sz="1800" spc="-1" strike="noStrike">
                          <a:solidFill>
                            <a:srgbClr val="4472c4"/>
                          </a:solidFill>
                          <a:latin typeface="Tahoma"/>
                          <a:ea typeface="Tahoma"/>
                        </a:rPr>
                        <a:t>4.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ctr" marL="91440" marR="91440">
                    <a:lnL w="28080">
                      <a:solidFill>
                        <a:srgbClr val="000099"/>
                      </a:solidFill>
                    </a:lnL>
                    <a:lnR w="28080">
                      <a:solidFill>
                        <a:srgbClr val="000099"/>
                      </a:solidFill>
                    </a:lnR>
                    <a:lnT w="28080">
                      <a:solidFill>
                        <a:srgbClr val="000099"/>
                      </a:solidFill>
                    </a:lnT>
                    <a:lnB w="28080">
                      <a:solidFill>
                        <a:srgbClr val="000099"/>
                      </a:solidFill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800" spc="-1" strike="noStrike">
                          <a:solidFill>
                            <a:srgbClr val="4472c4"/>
                          </a:solidFill>
                          <a:latin typeface="Tahoma"/>
                          <a:ea typeface="Tahoma"/>
                        </a:rPr>
                        <a:t>Медико-профилактическое дело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ctr" marL="91440" marR="91440">
                    <a:lnL w="28080">
                      <a:solidFill>
                        <a:srgbClr val="000099"/>
                      </a:solidFill>
                    </a:lnL>
                    <a:lnR w="28080">
                      <a:solidFill>
                        <a:srgbClr val="000099"/>
                      </a:solidFill>
                    </a:lnR>
                    <a:lnT w="28080">
                      <a:solidFill>
                        <a:srgbClr val="000099"/>
                      </a:solidFill>
                    </a:lnT>
                    <a:lnB w="28080">
                      <a:solidFill>
                        <a:srgbClr val="000099"/>
                      </a:solidFill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marL="343080" indent="-343080"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2400" spc="-1" strike="noStrike">
                          <a:solidFill>
                            <a:srgbClr val="4472c4"/>
                          </a:solidFill>
                          <a:latin typeface="Tahoma"/>
                          <a:ea typeface="Tahoma"/>
                        </a:rPr>
                        <a:t>39</a:t>
                      </a:r>
                      <a:endParaRPr b="0" lang="ru-RU" sz="2400" spc="-1" strike="noStrike">
                        <a:latin typeface="Arial"/>
                      </a:endParaRPr>
                    </a:p>
                  </a:txBody>
                  <a:tcPr anchor="ctr" marL="91440" marR="91440">
                    <a:lnL w="28080">
                      <a:solidFill>
                        <a:srgbClr val="000099"/>
                      </a:solidFill>
                    </a:lnL>
                    <a:lnR w="28080">
                      <a:solidFill>
                        <a:srgbClr val="000099"/>
                      </a:solidFill>
                    </a:lnR>
                    <a:lnT w="28080">
                      <a:solidFill>
                        <a:srgbClr val="000099"/>
                      </a:solidFill>
                    </a:lnT>
                    <a:lnB w="28080">
                      <a:solidFill>
                        <a:srgbClr val="000099"/>
                      </a:solidFill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marL="343080" indent="-343080"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2400" spc="-1" strike="noStrike">
                          <a:solidFill>
                            <a:srgbClr val="4472c4"/>
                          </a:solidFill>
                          <a:latin typeface="Tahoma"/>
                          <a:ea typeface="Tahoma"/>
                        </a:rPr>
                        <a:t>39</a:t>
                      </a:r>
                      <a:endParaRPr b="0" lang="ru-RU" sz="2400" spc="-1" strike="noStrike">
                        <a:latin typeface="Arial"/>
                      </a:endParaRPr>
                    </a:p>
                  </a:txBody>
                  <a:tcPr anchor="ctr" marL="91440" marR="91440">
                    <a:lnL w="28080">
                      <a:solidFill>
                        <a:srgbClr val="000099"/>
                      </a:solidFill>
                    </a:lnL>
                    <a:lnR w="28080">
                      <a:solidFill>
                        <a:srgbClr val="000099"/>
                      </a:solidFill>
                    </a:lnR>
                    <a:lnT w="28080">
                      <a:solidFill>
                        <a:srgbClr val="000099"/>
                      </a:solidFill>
                    </a:lnT>
                    <a:lnB w="28080">
                      <a:solidFill>
                        <a:srgbClr val="000099"/>
                      </a:solidFill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2400" spc="-1" strike="noStrike">
                          <a:solidFill>
                            <a:srgbClr val="4472c4"/>
                          </a:solidFill>
                          <a:latin typeface="Tahoma"/>
                          <a:ea typeface="Tahoma"/>
                        </a:rPr>
                        <a:t>50</a:t>
                      </a:r>
                      <a:endParaRPr b="0" lang="ru-RU" sz="2400" spc="-1" strike="noStrike">
                        <a:latin typeface="Arial"/>
                      </a:endParaRPr>
                    </a:p>
                  </a:txBody>
                  <a:tcPr anchor="ctr" marL="91440" marR="91440">
                    <a:lnL w="28080">
                      <a:solidFill>
                        <a:srgbClr val="000099"/>
                      </a:solidFill>
                    </a:lnL>
                    <a:lnR w="28080">
                      <a:solidFill>
                        <a:srgbClr val="000099"/>
                      </a:solidFill>
                    </a:lnR>
                    <a:lnT w="28080">
                      <a:solidFill>
                        <a:srgbClr val="000099"/>
                      </a:solidFill>
                    </a:lnT>
                    <a:lnB w="28080">
                      <a:solidFill>
                        <a:srgbClr val="000099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44" name="Rectangle 196"/>
          <p:cNvSpPr/>
          <p:nvPr/>
        </p:nvSpPr>
        <p:spPr>
          <a:xfrm>
            <a:off x="0" y="5657040"/>
            <a:ext cx="8320680" cy="42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200" spc="-1" strike="noStrike">
                <a:solidFill>
                  <a:srgbClr val="4472c4"/>
                </a:solidFill>
                <a:latin typeface="Tahoma"/>
                <a:ea typeface="Tahoma"/>
              </a:rPr>
              <a:t>Среднее профессиональное образование (фельдшер)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245" name="Rectangle 197"/>
          <p:cNvSpPr/>
          <p:nvPr/>
        </p:nvSpPr>
        <p:spPr>
          <a:xfrm>
            <a:off x="523800" y="6000480"/>
            <a:ext cx="6810120" cy="76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2200" spc="-1" strike="noStrike">
                <a:solidFill>
                  <a:srgbClr val="4472c4"/>
                </a:solidFill>
                <a:latin typeface="Tahoma"/>
                <a:ea typeface="Tahoma"/>
              </a:rPr>
              <a:t>Оценивается по среднему баллу аттестата </a:t>
            </a:r>
            <a:br/>
            <a:r>
              <a:rPr b="0" lang="ru-RU" sz="2200" spc="-1" strike="noStrike">
                <a:solidFill>
                  <a:srgbClr val="4472c4"/>
                </a:solidFill>
                <a:latin typeface="Tahoma"/>
                <a:ea typeface="Tahoma"/>
              </a:rPr>
              <a:t>о среднем общем образовании</a:t>
            </a:r>
            <a:endParaRPr b="0" lang="ru-RU" sz="2200" spc="-1" strike="noStrike">
              <a:latin typeface="Arial"/>
            </a:endParaRPr>
          </a:p>
        </p:txBody>
      </p:sp>
      <p:pic>
        <p:nvPicPr>
          <p:cNvPr id="246" name="Диаграмма 1" descr=""/>
          <p:cNvPicPr/>
          <p:nvPr/>
        </p:nvPicPr>
        <p:blipFill>
          <a:blip r:embed="rId4"/>
          <a:stretch/>
        </p:blipFill>
        <p:spPr>
          <a:xfrm>
            <a:off x="8238960" y="1014120"/>
            <a:ext cx="3781440" cy="2420280"/>
          </a:xfrm>
          <a:prstGeom prst="rect">
            <a:avLst/>
          </a:prstGeom>
          <a:ln w="9525">
            <a:solidFill>
              <a:srgbClr val="00b0f0"/>
            </a:solidFill>
            <a:miter/>
          </a:ln>
          <a:effectLst>
            <a:outerShdw algn="ctr" blurRad="50760" dir="5400000" dist="50760" rotWithShape="0">
              <a:srgbClr val="000000">
                <a:alpha val="0"/>
              </a:srgbClr>
            </a:outerShdw>
          </a:effectLst>
        </p:spPr>
      </p:pic>
      <p:sp>
        <p:nvSpPr>
          <p:cNvPr id="247" name="Rectangle 9"/>
          <p:cNvSpPr/>
          <p:nvPr/>
        </p:nvSpPr>
        <p:spPr>
          <a:xfrm>
            <a:off x="9460440" y="3399120"/>
            <a:ext cx="2538720" cy="334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4472c4"/>
                </a:solidFill>
                <a:latin typeface="Tahoma"/>
                <a:ea typeface="Tahoma"/>
              </a:rPr>
              <a:t>Аттестат на СПО – 4,3 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48" name="Rectangle 11"/>
          <p:cNvSpPr/>
          <p:nvPr/>
        </p:nvSpPr>
        <p:spPr>
          <a:xfrm>
            <a:off x="9460440" y="6206760"/>
            <a:ext cx="2538720" cy="334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4472c4"/>
                </a:solidFill>
                <a:latin typeface="Tahoma"/>
                <a:ea typeface="Tahoma"/>
              </a:rPr>
              <a:t>Аттестат на СПО – 4,7 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249" name="Диаграмма 1" descr=""/>
          <p:cNvPicPr/>
          <p:nvPr/>
        </p:nvPicPr>
        <p:blipFill>
          <a:blip r:embed="rId5"/>
          <a:stretch/>
        </p:blipFill>
        <p:spPr>
          <a:xfrm>
            <a:off x="8238960" y="3808440"/>
            <a:ext cx="3781440" cy="2420280"/>
          </a:xfrm>
          <a:prstGeom prst="rect">
            <a:avLst/>
          </a:prstGeom>
          <a:ln w="9525">
            <a:solidFill>
              <a:srgbClr val="00b0f0"/>
            </a:solidFill>
            <a:miter/>
          </a:ln>
          <a:effectLst>
            <a:outerShdw algn="ctr" blurRad="50760" dir="5400000" dist="50760" rotWithShape="0">
              <a:schemeClr val="bg1"/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Группа 9"/>
          <p:cNvGrpSpPr/>
          <p:nvPr/>
        </p:nvGrpSpPr>
        <p:grpSpPr>
          <a:xfrm>
            <a:off x="6375960" y="136800"/>
            <a:ext cx="4654080" cy="674280"/>
            <a:chOff x="6375960" y="136800"/>
            <a:chExt cx="4654080" cy="674280"/>
          </a:xfrm>
        </p:grpSpPr>
        <p:sp>
          <p:nvSpPr>
            <p:cNvPr id="251" name="Прямоугольник 10"/>
            <p:cNvSpPr/>
            <p:nvPr/>
          </p:nvSpPr>
          <p:spPr>
            <a:xfrm>
              <a:off x="6375960" y="140760"/>
              <a:ext cx="4654080" cy="6699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r"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ahoma"/>
                  <a:ea typeface="Tahoma"/>
                </a:rPr>
                <a:t>К ЧЕМУ ГОТОВИТЬСЯ ?</a:t>
              </a:r>
              <a:endParaRPr b="0" lang="ru-RU" sz="2400" spc="-1" strike="noStrike">
                <a:latin typeface="Arial"/>
              </a:endParaRPr>
            </a:p>
          </p:txBody>
        </p:sp>
        <p:sp>
          <p:nvSpPr>
            <p:cNvPr id="252" name="Равнобедренный треугольник 11"/>
            <p:cNvSpPr/>
            <p:nvPr/>
          </p:nvSpPr>
          <p:spPr>
            <a:xfrm flipH="1" rot="10800000">
              <a:off x="6376680" y="136800"/>
              <a:ext cx="286560" cy="674280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253" name="Номер слайда 21"/>
          <p:cNvSpPr/>
          <p:nvPr/>
        </p:nvSpPr>
        <p:spPr>
          <a:xfrm>
            <a:off x="11139840" y="145080"/>
            <a:ext cx="896400" cy="6656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fld id="{2C2054AD-00D1-4AAB-ABED-14306E33327A}" type="slidenum">
              <a:rPr b="1" lang="ru-RU" sz="2800" spc="-1" strike="noStrike">
                <a:solidFill>
                  <a:srgbClr val="ffffff"/>
                </a:solidFill>
                <a:latin typeface="Tahoma"/>
                <a:ea typeface="Tahoma"/>
              </a:rPr>
              <a:t>&lt;номер&gt;</a:t>
            </a:fld>
            <a:endParaRPr b="0" lang="ru-RU" sz="2800" spc="-1" strike="noStrike">
              <a:latin typeface="Arial"/>
            </a:endParaRPr>
          </a:p>
        </p:txBody>
      </p:sp>
      <p:pic>
        <p:nvPicPr>
          <p:cNvPr id="254" name="Рисунок 19" descr=""/>
          <p:cNvPicPr/>
          <p:nvPr/>
        </p:nvPicPr>
        <p:blipFill>
          <a:blip r:embed="rId1"/>
          <a:stretch/>
        </p:blipFill>
        <p:spPr>
          <a:xfrm flipH="1" rot="5400000">
            <a:off x="641520" y="3971520"/>
            <a:ext cx="2405880" cy="3367080"/>
          </a:xfrm>
          <a:prstGeom prst="rect">
            <a:avLst/>
          </a:prstGeom>
          <a:ln w="0">
            <a:noFill/>
          </a:ln>
        </p:spPr>
      </p:pic>
      <p:pic>
        <p:nvPicPr>
          <p:cNvPr id="255" name="Рисунок 20" descr=""/>
          <p:cNvPicPr/>
          <p:nvPr/>
        </p:nvPicPr>
        <p:blipFill>
          <a:blip r:embed="rId2"/>
          <a:stretch/>
        </p:blipFill>
        <p:spPr>
          <a:xfrm flipH="1" rot="16200000">
            <a:off x="2681640" y="-128880"/>
            <a:ext cx="2564640" cy="3113280"/>
          </a:xfrm>
          <a:prstGeom prst="rect">
            <a:avLst/>
          </a:prstGeom>
          <a:ln w="0">
            <a:noFill/>
          </a:ln>
        </p:spPr>
      </p:pic>
      <p:sp>
        <p:nvSpPr>
          <p:cNvPr id="256" name="Шестиугольник 21"/>
          <p:cNvSpPr/>
          <p:nvPr/>
        </p:nvSpPr>
        <p:spPr>
          <a:xfrm>
            <a:off x="160560" y="60660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3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7" name="Шестиугольник 22"/>
          <p:cNvSpPr/>
          <p:nvPr/>
        </p:nvSpPr>
        <p:spPr>
          <a:xfrm>
            <a:off x="2442960" y="183204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4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8" name="Шестиугольник 23"/>
          <p:cNvSpPr/>
          <p:nvPr/>
        </p:nvSpPr>
        <p:spPr>
          <a:xfrm>
            <a:off x="226440" y="299808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5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9" name="Шестиугольник 24"/>
          <p:cNvSpPr/>
          <p:nvPr/>
        </p:nvSpPr>
        <p:spPr>
          <a:xfrm>
            <a:off x="2452680" y="418248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6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60" name="Рисунок 15" descr=""/>
          <p:cNvPicPr/>
          <p:nvPr/>
        </p:nvPicPr>
        <p:blipFill>
          <a:blip r:embed="rId7"/>
          <a:stretch/>
        </p:blipFill>
        <p:spPr>
          <a:xfrm>
            <a:off x="5839920" y="136440"/>
            <a:ext cx="520200" cy="663120"/>
          </a:xfrm>
          <a:prstGeom prst="rect">
            <a:avLst/>
          </a:prstGeom>
          <a:ln w="0">
            <a:noFill/>
          </a:ln>
        </p:spPr>
      </p:pic>
      <p:sp>
        <p:nvSpPr>
          <p:cNvPr id="261" name="Прямоугольник 13"/>
          <p:cNvSpPr/>
          <p:nvPr/>
        </p:nvSpPr>
        <p:spPr>
          <a:xfrm>
            <a:off x="6095880" y="1132200"/>
            <a:ext cx="5936040" cy="5198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6000" rIns="36000" tIns="36000" bIns="36000" anchor="t">
            <a:noAutofit/>
          </a:bodyPr>
          <a:p>
            <a:pPr>
              <a:lnSpc>
                <a:spcPct val="150000"/>
              </a:lnSpc>
            </a:pPr>
            <a:r>
              <a:rPr b="1" lang="ru-RU" sz="2200" spc="-1" strike="noStrike">
                <a:solidFill>
                  <a:srgbClr val="4472c4"/>
                </a:solidFill>
                <a:latin typeface="Tahoma"/>
                <a:ea typeface="Tahoma"/>
              </a:rPr>
              <a:t>ФИЗИЧЕСКАЯ ПОДГОТОВЛЕННОСТЬ КАНДИДАТОВ</a:t>
            </a:r>
            <a:endParaRPr b="0" lang="ru-RU" sz="2200" spc="-1" strike="noStrike">
              <a:latin typeface="Arial"/>
            </a:endParaRPr>
          </a:p>
          <a:p>
            <a:pPr marL="285840" indent="-285840">
              <a:lnSpc>
                <a:spcPct val="150000"/>
              </a:lnSpc>
              <a:buClr>
                <a:srgbClr val="4472c4"/>
              </a:buClr>
              <a:buFont typeface="Wingdings" charset="2"/>
              <a:buChar char=""/>
            </a:pPr>
            <a:r>
              <a:rPr b="0" lang="ru-RU" sz="2200" spc="-1" strike="noStrike">
                <a:solidFill>
                  <a:srgbClr val="4472c4"/>
                </a:solidFill>
                <a:latin typeface="Tahoma"/>
                <a:ea typeface="Tahoma"/>
              </a:rPr>
              <a:t>Оценивается по 100-бальной шкале по итогам трех элементов испытания</a:t>
            </a:r>
            <a:endParaRPr b="0" lang="ru-RU" sz="2200" spc="-1" strike="noStrike">
              <a:latin typeface="Arial"/>
            </a:endParaRPr>
          </a:p>
          <a:p>
            <a:pPr marL="285840" indent="-285840">
              <a:lnSpc>
                <a:spcPct val="150000"/>
              </a:lnSpc>
              <a:buClr>
                <a:srgbClr val="4472c4"/>
              </a:buClr>
              <a:buFont typeface="Wingdings" charset="2"/>
              <a:buChar char=""/>
            </a:pPr>
            <a:r>
              <a:rPr b="0" lang="ru-RU" sz="2200" spc="-1" strike="noStrike">
                <a:solidFill>
                  <a:srgbClr val="4472c4"/>
                </a:solidFill>
                <a:latin typeface="Tahoma"/>
                <a:ea typeface="Tahoma"/>
              </a:rPr>
              <a:t>Для юношей: «Подтягивание на перекладине», «Бег - 100 м», «Бег - 3 км»</a:t>
            </a:r>
            <a:endParaRPr b="0" lang="ru-RU" sz="2200" spc="-1" strike="noStrike">
              <a:latin typeface="Arial"/>
            </a:endParaRPr>
          </a:p>
          <a:p>
            <a:pPr marL="285840" indent="-285840">
              <a:lnSpc>
                <a:spcPct val="150000"/>
              </a:lnSpc>
              <a:buClr>
                <a:srgbClr val="4472c4"/>
              </a:buClr>
              <a:buFont typeface="Wingdings" charset="2"/>
              <a:buChar char=""/>
            </a:pPr>
            <a:r>
              <a:rPr b="0" lang="ru-RU" sz="2200" spc="-1" strike="noStrike">
                <a:solidFill>
                  <a:srgbClr val="4472c4"/>
                </a:solidFill>
                <a:latin typeface="Tahoma"/>
                <a:ea typeface="Tahoma"/>
              </a:rPr>
              <a:t>Для девушек: «Наклоны туловища вперед», «Бег - 100 м», «Бег - 1 км».</a:t>
            </a:r>
            <a:endParaRPr b="0" lang="ru-RU" sz="2200" spc="-1" strike="noStrike">
              <a:latin typeface="Arial"/>
            </a:endParaRPr>
          </a:p>
          <a:p>
            <a:pPr marL="285840" indent="-285840">
              <a:lnSpc>
                <a:spcPct val="150000"/>
              </a:lnSpc>
              <a:buClr>
                <a:srgbClr val="4472c4"/>
              </a:buClr>
              <a:buFont typeface="Wingdings" charset="2"/>
              <a:buChar char=""/>
            </a:pPr>
            <a:r>
              <a:rPr b="0" lang="ru-RU" sz="2200" spc="-1" strike="noStrike">
                <a:solidFill>
                  <a:srgbClr val="4472c4"/>
                </a:solidFill>
                <a:latin typeface="Tahoma"/>
                <a:ea typeface="Tahoma"/>
              </a:rPr>
              <a:t>Упражнения выполняются в спортивной форме одежды</a:t>
            </a:r>
            <a:endParaRPr b="0" lang="ru-RU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" name="Группа 9"/>
          <p:cNvGrpSpPr/>
          <p:nvPr/>
        </p:nvGrpSpPr>
        <p:grpSpPr>
          <a:xfrm>
            <a:off x="6375960" y="136800"/>
            <a:ext cx="4654080" cy="674280"/>
            <a:chOff x="6375960" y="136800"/>
            <a:chExt cx="4654080" cy="674280"/>
          </a:xfrm>
        </p:grpSpPr>
        <p:sp>
          <p:nvSpPr>
            <p:cNvPr id="263" name="Прямоугольник 10"/>
            <p:cNvSpPr/>
            <p:nvPr/>
          </p:nvSpPr>
          <p:spPr>
            <a:xfrm>
              <a:off x="6375960" y="140760"/>
              <a:ext cx="4654080" cy="6699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r"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ahoma"/>
                  <a:ea typeface="Tahoma"/>
                </a:rPr>
                <a:t>К ЧЕМУ ГОТОВИТЬСЯ ?</a:t>
              </a:r>
              <a:endParaRPr b="0" lang="ru-RU" sz="2400" spc="-1" strike="noStrike">
                <a:latin typeface="Arial"/>
              </a:endParaRPr>
            </a:p>
          </p:txBody>
        </p:sp>
        <p:sp>
          <p:nvSpPr>
            <p:cNvPr id="264" name="Равнобедренный треугольник 11"/>
            <p:cNvSpPr/>
            <p:nvPr/>
          </p:nvSpPr>
          <p:spPr>
            <a:xfrm flipH="1" rot="10800000">
              <a:off x="6376680" y="136800"/>
              <a:ext cx="286560" cy="674280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265" name="Номер слайда 21"/>
          <p:cNvSpPr/>
          <p:nvPr/>
        </p:nvSpPr>
        <p:spPr>
          <a:xfrm>
            <a:off x="11139840" y="145080"/>
            <a:ext cx="896400" cy="6656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fld id="{4684F2FC-B393-478F-925F-ADFC81C6EC55}" type="slidenum">
              <a:rPr b="1" lang="ru-RU" sz="2800" spc="-1" strike="noStrike">
                <a:solidFill>
                  <a:srgbClr val="ffffff"/>
                </a:solidFill>
                <a:latin typeface="Tahoma"/>
                <a:ea typeface="Tahoma"/>
              </a:rPr>
              <a:t>&lt;номер&gt;</a:t>
            </a:fld>
            <a:endParaRPr b="0" lang="ru-RU" sz="2800" spc="-1" strike="noStrike">
              <a:latin typeface="Arial"/>
            </a:endParaRPr>
          </a:p>
        </p:txBody>
      </p:sp>
      <p:pic>
        <p:nvPicPr>
          <p:cNvPr id="266" name="Рисунок 19" descr=""/>
          <p:cNvPicPr/>
          <p:nvPr/>
        </p:nvPicPr>
        <p:blipFill>
          <a:blip r:embed="rId1"/>
          <a:stretch/>
        </p:blipFill>
        <p:spPr>
          <a:xfrm flipH="1" rot="5400000">
            <a:off x="641520" y="3971520"/>
            <a:ext cx="2405880" cy="3367080"/>
          </a:xfrm>
          <a:prstGeom prst="rect">
            <a:avLst/>
          </a:prstGeom>
          <a:ln w="0">
            <a:noFill/>
          </a:ln>
        </p:spPr>
      </p:pic>
      <p:pic>
        <p:nvPicPr>
          <p:cNvPr id="267" name="Рисунок 20" descr=""/>
          <p:cNvPicPr/>
          <p:nvPr/>
        </p:nvPicPr>
        <p:blipFill>
          <a:blip r:embed="rId2"/>
          <a:stretch/>
        </p:blipFill>
        <p:spPr>
          <a:xfrm flipH="1" rot="16200000">
            <a:off x="2681640" y="-128880"/>
            <a:ext cx="2564640" cy="3113280"/>
          </a:xfrm>
          <a:prstGeom prst="rect">
            <a:avLst/>
          </a:prstGeom>
          <a:ln w="0">
            <a:noFill/>
          </a:ln>
        </p:spPr>
      </p:pic>
      <p:sp>
        <p:nvSpPr>
          <p:cNvPr id="268" name="Шестиугольник 21"/>
          <p:cNvSpPr/>
          <p:nvPr/>
        </p:nvSpPr>
        <p:spPr>
          <a:xfrm>
            <a:off x="160560" y="60660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3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9" name="Шестиугольник 22"/>
          <p:cNvSpPr/>
          <p:nvPr/>
        </p:nvSpPr>
        <p:spPr>
          <a:xfrm>
            <a:off x="2442960" y="183204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4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0" name="Шестиугольник 23"/>
          <p:cNvSpPr/>
          <p:nvPr/>
        </p:nvSpPr>
        <p:spPr>
          <a:xfrm>
            <a:off x="226440" y="299808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5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1" name="Шестиугольник 24"/>
          <p:cNvSpPr/>
          <p:nvPr/>
        </p:nvSpPr>
        <p:spPr>
          <a:xfrm>
            <a:off x="2452680" y="418248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6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72" name="Рисунок 15" descr=""/>
          <p:cNvPicPr/>
          <p:nvPr/>
        </p:nvPicPr>
        <p:blipFill>
          <a:blip r:embed="rId7"/>
          <a:stretch/>
        </p:blipFill>
        <p:spPr>
          <a:xfrm>
            <a:off x="5839920" y="136440"/>
            <a:ext cx="520200" cy="663120"/>
          </a:xfrm>
          <a:prstGeom prst="rect">
            <a:avLst/>
          </a:prstGeom>
          <a:ln w="0">
            <a:noFill/>
          </a:ln>
        </p:spPr>
      </p:pic>
      <p:sp>
        <p:nvSpPr>
          <p:cNvPr id="273" name="Прямоугольник 13"/>
          <p:cNvSpPr/>
          <p:nvPr/>
        </p:nvSpPr>
        <p:spPr>
          <a:xfrm>
            <a:off x="6100200" y="1180800"/>
            <a:ext cx="5713200" cy="5198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6000" rIns="36000" tIns="36000" bIns="36000" anchor="t">
            <a:noAutofit/>
          </a:bodyPr>
          <a:p>
            <a:pPr>
              <a:lnSpc>
                <a:spcPct val="150000"/>
              </a:lnSpc>
            </a:pPr>
            <a:r>
              <a:rPr b="1" lang="ru-RU" sz="2600" spc="-1" strike="noStrike">
                <a:solidFill>
                  <a:srgbClr val="4472c4"/>
                </a:solidFill>
                <a:latin typeface="Tahoma"/>
                <a:ea typeface="Tahoma"/>
              </a:rPr>
              <a:t>МЕДИЦИНСКОЕ ОСВИДЕТЕЛЬСТВОВАНИЕ </a:t>
            </a:r>
            <a:endParaRPr b="0" lang="ru-RU" sz="2600" spc="-1" strike="noStrike">
              <a:latin typeface="Arial"/>
            </a:endParaRPr>
          </a:p>
          <a:p>
            <a:pPr algn="ctr">
              <a:lnSpc>
                <a:spcPct val="150000"/>
              </a:lnSpc>
            </a:pPr>
            <a:endParaRPr b="0" lang="ru-RU" sz="2600" spc="-1" strike="noStrike">
              <a:latin typeface="Arial"/>
            </a:endParaRPr>
          </a:p>
          <a:p>
            <a:pPr marL="285840" indent="-285840">
              <a:lnSpc>
                <a:spcPct val="150000"/>
              </a:lnSpc>
              <a:buClr>
                <a:srgbClr val="4472c4"/>
              </a:buClr>
              <a:buFont typeface="Wingdings" charset="2"/>
              <a:buChar char=""/>
            </a:pPr>
            <a:r>
              <a:rPr b="0" lang="ru-RU" sz="2600" spc="-1" strike="noStrike">
                <a:solidFill>
                  <a:srgbClr val="4472c4"/>
                </a:solidFill>
                <a:latin typeface="Tahoma"/>
                <a:ea typeface="Tahoma"/>
              </a:rPr>
              <a:t>проводят врачи-специалисты, включенные в состав военно-врачебной комиссии: хирург, терапевт, невролог, психиатр, офтальмолог, оториноларинголог, стоматолог, дерматовенеролог </a:t>
            </a:r>
            <a:endParaRPr b="0" lang="ru-RU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Группа 5"/>
          <p:cNvGrpSpPr/>
          <p:nvPr/>
        </p:nvGrpSpPr>
        <p:grpSpPr>
          <a:xfrm>
            <a:off x="1155600" y="136800"/>
            <a:ext cx="4660200" cy="683280"/>
            <a:chOff x="1155600" y="136800"/>
            <a:chExt cx="4660200" cy="683280"/>
          </a:xfrm>
        </p:grpSpPr>
        <p:sp>
          <p:nvSpPr>
            <p:cNvPr id="275" name="Прямоугольник 6"/>
            <p:cNvSpPr/>
            <p:nvPr/>
          </p:nvSpPr>
          <p:spPr>
            <a:xfrm>
              <a:off x="1155600" y="145080"/>
              <a:ext cx="4660200" cy="66564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ahoma"/>
                  <a:ea typeface="Tahoma"/>
                </a:rPr>
                <a:t>К ЧЕМУ ГОТОВИТЬСЯ ?</a:t>
              </a:r>
              <a:endParaRPr b="0" lang="ru-RU" sz="2400" spc="-1" strike="noStrike">
                <a:latin typeface="Arial"/>
              </a:endParaRPr>
            </a:p>
          </p:txBody>
        </p:sp>
        <p:sp>
          <p:nvSpPr>
            <p:cNvPr id="276" name="Равнобедренный треугольник 7"/>
            <p:cNvSpPr/>
            <p:nvPr/>
          </p:nvSpPr>
          <p:spPr>
            <a:xfrm flipH="1" rot="10800000">
              <a:off x="5528160" y="136800"/>
              <a:ext cx="286920" cy="68328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277" name="PlaceHolder 1"/>
          <p:cNvSpPr>
            <a:spLocks noGrp="1"/>
          </p:cNvSpPr>
          <p:nvPr>
            <p:ph type="sldNum"/>
          </p:nvPr>
        </p:nvSpPr>
        <p:spPr>
          <a:xfrm>
            <a:off x="161280" y="145080"/>
            <a:ext cx="896400" cy="665640"/>
          </a:xfrm>
          <a:prstGeom prst="rect">
            <a:avLst/>
          </a:prstGeom>
          <a:solidFill>
            <a:srgbClr val="9dc3e6"/>
          </a:solidFill>
          <a:ln w="1260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fld id="{D7880654-5839-48D5-949B-EFB726818EC9}" type="slidenum">
              <a:rPr b="1" lang="ru-RU" sz="2800" spc="-1" strike="noStrike">
                <a:solidFill>
                  <a:srgbClr val="ffffff"/>
                </a:solidFill>
                <a:latin typeface="Tahoma"/>
                <a:ea typeface="Tahoma"/>
              </a:rPr>
              <a:t>&lt;номер&gt;</a:t>
            </a:fld>
            <a:endParaRPr b="0" lang="ru-RU" sz="2800" spc="-1" strike="noStrike">
              <a:latin typeface="Times New Roman"/>
            </a:endParaRPr>
          </a:p>
        </p:txBody>
      </p:sp>
      <p:pic>
        <p:nvPicPr>
          <p:cNvPr id="278" name="Рисунок 13" descr=""/>
          <p:cNvPicPr/>
          <p:nvPr/>
        </p:nvPicPr>
        <p:blipFill>
          <a:blip r:embed="rId1"/>
          <a:stretch/>
        </p:blipFill>
        <p:spPr>
          <a:xfrm rot="16200000">
            <a:off x="9018000" y="3767400"/>
            <a:ext cx="2481480" cy="3699360"/>
          </a:xfrm>
          <a:prstGeom prst="rect">
            <a:avLst/>
          </a:prstGeom>
          <a:ln w="0">
            <a:noFill/>
          </a:ln>
        </p:spPr>
      </p:pic>
      <p:pic>
        <p:nvPicPr>
          <p:cNvPr id="279" name="Рисунок 14" descr=""/>
          <p:cNvPicPr/>
          <p:nvPr/>
        </p:nvPicPr>
        <p:blipFill>
          <a:blip r:embed="rId2"/>
          <a:stretch/>
        </p:blipFill>
        <p:spPr>
          <a:xfrm rot="5400000">
            <a:off x="7155720" y="50400"/>
            <a:ext cx="2507040" cy="2695680"/>
          </a:xfrm>
          <a:prstGeom prst="rect">
            <a:avLst/>
          </a:prstGeom>
          <a:ln w="0">
            <a:noFill/>
          </a:ln>
        </p:spPr>
      </p:pic>
      <p:sp>
        <p:nvSpPr>
          <p:cNvPr id="280" name="Шестиугольник 15"/>
          <p:cNvSpPr/>
          <p:nvPr/>
        </p:nvSpPr>
        <p:spPr>
          <a:xfrm>
            <a:off x="9319320" y="59400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3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1" name="Шестиугольник 16"/>
          <p:cNvSpPr/>
          <p:nvPr/>
        </p:nvSpPr>
        <p:spPr>
          <a:xfrm>
            <a:off x="7079760" y="176472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4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2" name="Шестиугольник 17"/>
          <p:cNvSpPr/>
          <p:nvPr/>
        </p:nvSpPr>
        <p:spPr>
          <a:xfrm>
            <a:off x="9319320" y="295452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5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3" name="Шестиугольник 18"/>
          <p:cNvSpPr/>
          <p:nvPr/>
        </p:nvSpPr>
        <p:spPr>
          <a:xfrm>
            <a:off x="7089120" y="411516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6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84" name="Рисунок 20" descr=""/>
          <p:cNvPicPr/>
          <p:nvPr/>
        </p:nvPicPr>
        <p:blipFill>
          <a:blip r:embed="rId7"/>
          <a:stretch/>
        </p:blipFill>
        <p:spPr>
          <a:xfrm>
            <a:off x="5839920" y="136440"/>
            <a:ext cx="520200" cy="663120"/>
          </a:xfrm>
          <a:prstGeom prst="rect">
            <a:avLst/>
          </a:prstGeom>
          <a:ln w="0">
            <a:noFill/>
          </a:ln>
        </p:spPr>
      </p:pic>
      <p:sp>
        <p:nvSpPr>
          <p:cNvPr id="285" name="Прямоугольник 21"/>
          <p:cNvSpPr/>
          <p:nvPr/>
        </p:nvSpPr>
        <p:spPr>
          <a:xfrm>
            <a:off x="382680" y="963000"/>
            <a:ext cx="5713200" cy="589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6000" rIns="36000" tIns="36000" bIns="36000" anchor="t">
            <a:noAutofit/>
          </a:bodyPr>
          <a:p>
            <a:pPr>
              <a:lnSpc>
                <a:spcPct val="150000"/>
              </a:lnSpc>
            </a:pPr>
            <a:r>
              <a:rPr b="1" lang="ru-RU" sz="2400" spc="-1" strike="noStrike">
                <a:solidFill>
                  <a:srgbClr val="4472c4"/>
                </a:solidFill>
                <a:latin typeface="Tahoma"/>
                <a:ea typeface="Tahoma"/>
              </a:rPr>
              <a:t>ПРОФЕССИОНАЛЬНЫЙ ПСИХОЛОГИЧЕСКИЙ ОТБОР</a:t>
            </a:r>
            <a:endParaRPr b="0" lang="ru-RU" sz="2400" spc="-1" strike="noStrike">
              <a:latin typeface="Arial"/>
            </a:endParaRPr>
          </a:p>
          <a:p>
            <a:pPr marL="285840" indent="-285840">
              <a:lnSpc>
                <a:spcPct val="150000"/>
              </a:lnSpc>
              <a:buClr>
                <a:srgbClr val="4472c4"/>
              </a:buClr>
              <a:buFont typeface="Wingdings" charset="2"/>
              <a:buChar char=""/>
            </a:pPr>
            <a:r>
              <a:rPr b="0" lang="ru-RU" sz="2000" spc="-1" strike="noStrike">
                <a:solidFill>
                  <a:srgbClr val="4472c4"/>
                </a:solidFill>
                <a:latin typeface="Tahoma"/>
                <a:ea typeface="Tahoma"/>
              </a:rPr>
              <a:t>изучаются условия развития, особенности общения и поведения в коллективе, склонность к «отклоняющемуся» поведению, сформированность профессионально важных качеств военно-медицинского специалиста</a:t>
            </a:r>
            <a:endParaRPr b="0" lang="ru-RU" sz="2000" spc="-1" strike="noStrike">
              <a:latin typeface="Arial"/>
            </a:endParaRPr>
          </a:p>
          <a:p>
            <a:pPr marL="285840" indent="-285840">
              <a:lnSpc>
                <a:spcPct val="150000"/>
              </a:lnSpc>
              <a:buClr>
                <a:srgbClr val="4472c4"/>
              </a:buClr>
              <a:buFont typeface="Wingdings" charset="2"/>
              <a:buChar char=""/>
            </a:pPr>
            <a:r>
              <a:rPr b="0" lang="ru-RU" sz="2000" spc="-1" strike="noStrike">
                <a:solidFill>
                  <a:srgbClr val="4472c4"/>
                </a:solidFill>
                <a:latin typeface="Tahoma"/>
                <a:ea typeface="Tahoma"/>
              </a:rPr>
              <a:t>оцениваются познавательные психические процессы (память, мышление, внимание), индивидуальные особенности характера и военно-профессиональная мотивация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Группа 9"/>
          <p:cNvGrpSpPr/>
          <p:nvPr/>
        </p:nvGrpSpPr>
        <p:grpSpPr>
          <a:xfrm>
            <a:off x="6360480" y="119160"/>
            <a:ext cx="4654080" cy="698040"/>
            <a:chOff x="6360480" y="119160"/>
            <a:chExt cx="4654080" cy="698040"/>
          </a:xfrm>
        </p:grpSpPr>
        <p:sp>
          <p:nvSpPr>
            <p:cNvPr id="287" name="Прямоугольник 10"/>
            <p:cNvSpPr/>
            <p:nvPr/>
          </p:nvSpPr>
          <p:spPr>
            <a:xfrm>
              <a:off x="6360480" y="147240"/>
              <a:ext cx="4654080" cy="6699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r">
                <a:lnSpc>
                  <a:spcPct val="100000"/>
                </a:lnSpc>
              </a:pPr>
              <a:r>
                <a:rPr b="1" lang="ru-RU" sz="2000" spc="-1" strike="noStrike">
                  <a:solidFill>
                    <a:srgbClr val="ffffff"/>
                  </a:solidFill>
                  <a:latin typeface="Tahoma"/>
                  <a:ea typeface="Tahoma"/>
                </a:rPr>
                <a:t>ИНДИВИДУАЛЬНЫЕ ДОСТИЖЕНИЯ КАНДИДАТОВ</a:t>
              </a:r>
              <a:endParaRPr b="0" lang="ru-RU" sz="2000" spc="-1" strike="noStrike">
                <a:latin typeface="Arial"/>
              </a:endParaRPr>
            </a:p>
          </p:txBody>
        </p:sp>
        <p:sp>
          <p:nvSpPr>
            <p:cNvPr id="288" name="Равнобедренный треугольник 11"/>
            <p:cNvSpPr/>
            <p:nvPr/>
          </p:nvSpPr>
          <p:spPr>
            <a:xfrm flipH="1" rot="10800000">
              <a:off x="6360840" y="119160"/>
              <a:ext cx="286560" cy="674280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289" name="Номер слайда 21"/>
          <p:cNvSpPr/>
          <p:nvPr/>
        </p:nvSpPr>
        <p:spPr>
          <a:xfrm>
            <a:off x="11139840" y="145080"/>
            <a:ext cx="896400" cy="6656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fld id="{2E9F6BF3-1B3B-4719-ADC9-B6DAD77F879A}" type="slidenum">
              <a:rPr b="1" lang="ru-RU" sz="2800" spc="-1" strike="noStrike">
                <a:solidFill>
                  <a:srgbClr val="ffffff"/>
                </a:solidFill>
                <a:latin typeface="Tahoma"/>
                <a:ea typeface="Tahoma"/>
              </a:rPr>
              <a:t>&lt;номер&gt;</a:t>
            </a:fld>
            <a:endParaRPr b="0" lang="ru-RU" sz="2800" spc="-1" strike="noStrike">
              <a:latin typeface="Arial"/>
            </a:endParaRPr>
          </a:p>
        </p:txBody>
      </p:sp>
      <p:pic>
        <p:nvPicPr>
          <p:cNvPr id="290" name="Рисунок 19" descr=""/>
          <p:cNvPicPr/>
          <p:nvPr/>
        </p:nvPicPr>
        <p:blipFill>
          <a:blip r:embed="rId1"/>
          <a:stretch/>
        </p:blipFill>
        <p:spPr>
          <a:xfrm flipH="1" rot="5400000">
            <a:off x="641520" y="3971520"/>
            <a:ext cx="2405880" cy="3367080"/>
          </a:xfrm>
          <a:prstGeom prst="rect">
            <a:avLst/>
          </a:prstGeom>
          <a:ln w="0">
            <a:noFill/>
          </a:ln>
        </p:spPr>
      </p:pic>
      <p:pic>
        <p:nvPicPr>
          <p:cNvPr id="291" name="Рисунок 20" descr=""/>
          <p:cNvPicPr/>
          <p:nvPr/>
        </p:nvPicPr>
        <p:blipFill>
          <a:blip r:embed="rId2"/>
          <a:stretch/>
        </p:blipFill>
        <p:spPr>
          <a:xfrm flipH="1" rot="16200000">
            <a:off x="2681640" y="-128880"/>
            <a:ext cx="2564640" cy="3113280"/>
          </a:xfrm>
          <a:prstGeom prst="rect">
            <a:avLst/>
          </a:prstGeom>
          <a:ln w="0">
            <a:noFill/>
          </a:ln>
        </p:spPr>
      </p:pic>
      <p:sp>
        <p:nvSpPr>
          <p:cNvPr id="292" name="Шестиугольник 21"/>
          <p:cNvSpPr/>
          <p:nvPr/>
        </p:nvSpPr>
        <p:spPr>
          <a:xfrm>
            <a:off x="160560" y="60660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3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3" name="Шестиугольник 22"/>
          <p:cNvSpPr/>
          <p:nvPr/>
        </p:nvSpPr>
        <p:spPr>
          <a:xfrm>
            <a:off x="2442960" y="183204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4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4" name="Шестиугольник 23"/>
          <p:cNvSpPr/>
          <p:nvPr/>
        </p:nvSpPr>
        <p:spPr>
          <a:xfrm>
            <a:off x="226440" y="299808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5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5" name="Шестиугольник 24"/>
          <p:cNvSpPr/>
          <p:nvPr/>
        </p:nvSpPr>
        <p:spPr>
          <a:xfrm>
            <a:off x="2452680" y="418248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6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96" name="Рисунок 15" descr=""/>
          <p:cNvPicPr/>
          <p:nvPr/>
        </p:nvPicPr>
        <p:blipFill>
          <a:blip r:embed="rId7"/>
          <a:stretch/>
        </p:blipFill>
        <p:spPr>
          <a:xfrm>
            <a:off x="5839920" y="136440"/>
            <a:ext cx="520200" cy="663120"/>
          </a:xfrm>
          <a:prstGeom prst="rect">
            <a:avLst/>
          </a:prstGeom>
          <a:ln w="0">
            <a:noFill/>
          </a:ln>
        </p:spPr>
      </p:pic>
      <p:sp>
        <p:nvSpPr>
          <p:cNvPr id="297" name="Прямоугольник 13"/>
          <p:cNvSpPr/>
          <p:nvPr/>
        </p:nvSpPr>
        <p:spPr>
          <a:xfrm>
            <a:off x="6004440" y="1277280"/>
            <a:ext cx="5977800" cy="5198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6000" rIns="36000" tIns="36000" bIns="36000" anchor="t">
            <a:noAutofit/>
          </a:bodyPr>
          <a:p>
            <a:pPr marL="285840" indent="-285840">
              <a:lnSpc>
                <a:spcPct val="150000"/>
              </a:lnSpc>
              <a:buClr>
                <a:srgbClr val="4472c4"/>
              </a:buClr>
              <a:buFont typeface="Wingdings" charset="2"/>
              <a:buChar char=""/>
            </a:pPr>
            <a:r>
              <a:rPr b="0" lang="ru-RU" sz="2800" spc="-1" strike="noStrike">
                <a:solidFill>
                  <a:srgbClr val="4472c4"/>
                </a:solidFill>
                <a:latin typeface="Tahoma"/>
                <a:ea typeface="Tahoma"/>
              </a:rPr>
              <a:t>Аттестат или диплом с отличием</a:t>
            </a:r>
            <a:endParaRPr b="0" lang="ru-RU" sz="2800" spc="-1" strike="noStrike">
              <a:latin typeface="Arial"/>
            </a:endParaRPr>
          </a:p>
          <a:p>
            <a:pPr marL="285840" indent="-285840">
              <a:lnSpc>
                <a:spcPct val="150000"/>
              </a:lnSpc>
              <a:buClr>
                <a:srgbClr val="4472c4"/>
              </a:buClr>
              <a:buFont typeface="Wingdings" charset="2"/>
              <a:buChar char=""/>
            </a:pPr>
            <a:r>
              <a:rPr b="0" lang="ru-RU" sz="2800" spc="-1" strike="noStrike">
                <a:solidFill>
                  <a:srgbClr val="4472c4"/>
                </a:solidFill>
                <a:latin typeface="Tahoma"/>
                <a:ea typeface="Tahoma"/>
              </a:rPr>
              <a:t>Спортивные разряды</a:t>
            </a:r>
            <a:endParaRPr b="0" lang="ru-RU" sz="2800" spc="-1" strike="noStrike">
              <a:latin typeface="Arial"/>
            </a:endParaRPr>
          </a:p>
          <a:p>
            <a:pPr marL="285840" indent="-285840">
              <a:lnSpc>
                <a:spcPct val="150000"/>
              </a:lnSpc>
              <a:buClr>
                <a:srgbClr val="4472c4"/>
              </a:buClr>
              <a:buFont typeface="Wingdings" charset="2"/>
              <a:buChar char=""/>
            </a:pPr>
            <a:r>
              <a:rPr b="0" lang="ru-RU" sz="2800" spc="-1" strike="noStrike">
                <a:solidFill>
                  <a:srgbClr val="4472c4"/>
                </a:solidFill>
                <a:latin typeface="Tahoma"/>
                <a:ea typeface="Tahoma"/>
              </a:rPr>
              <a:t>Золотой знак ГТО</a:t>
            </a:r>
            <a:endParaRPr b="0" lang="ru-RU" sz="2800" spc="-1" strike="noStrike">
              <a:latin typeface="Arial"/>
            </a:endParaRPr>
          </a:p>
          <a:p>
            <a:pPr marL="285840" indent="-285840">
              <a:lnSpc>
                <a:spcPct val="150000"/>
              </a:lnSpc>
              <a:buClr>
                <a:srgbClr val="4472c4"/>
              </a:buClr>
              <a:buFont typeface="Wingdings" charset="2"/>
              <a:buChar char=""/>
            </a:pPr>
            <a:r>
              <a:rPr b="0" lang="ru-RU" sz="2800" spc="-1" strike="noStrike">
                <a:solidFill>
                  <a:srgbClr val="4472c4"/>
                </a:solidFill>
                <a:latin typeface="Tahoma"/>
                <a:ea typeface="Tahoma"/>
              </a:rPr>
              <a:t>Всероссийские олимпиады</a:t>
            </a:r>
            <a:endParaRPr b="0" lang="ru-RU" sz="2800" spc="-1" strike="noStrike">
              <a:latin typeface="Arial"/>
            </a:endParaRPr>
          </a:p>
          <a:p>
            <a:pPr marL="285840" indent="-285840">
              <a:lnSpc>
                <a:spcPct val="150000"/>
              </a:lnSpc>
              <a:buClr>
                <a:srgbClr val="4472c4"/>
              </a:buClr>
              <a:buFont typeface="Wingdings" charset="2"/>
              <a:buChar char=""/>
            </a:pPr>
            <a:r>
              <a:rPr b="0" lang="ru-RU" sz="2800" spc="-1" strike="noStrike">
                <a:solidFill>
                  <a:srgbClr val="4472c4"/>
                </a:solidFill>
                <a:latin typeface="Tahoma"/>
                <a:ea typeface="Tahoma"/>
              </a:rPr>
              <a:t>Участники движения «Юнармия»</a:t>
            </a:r>
            <a:endParaRPr b="0" lang="ru-RU" sz="2800" spc="-1" strike="noStrike">
              <a:latin typeface="Arial"/>
            </a:endParaRPr>
          </a:p>
          <a:p>
            <a:pPr marL="285840" indent="-285840">
              <a:lnSpc>
                <a:spcPct val="150000"/>
              </a:lnSpc>
              <a:buClr>
                <a:srgbClr val="4472c4"/>
              </a:buClr>
              <a:buFont typeface="Wingdings" charset="2"/>
              <a:buChar char=""/>
            </a:pPr>
            <a:r>
              <a:rPr b="0" lang="ru-RU" sz="2800" spc="-1" strike="noStrike">
                <a:solidFill>
                  <a:srgbClr val="4472c4"/>
                </a:solidFill>
                <a:latin typeface="Tahoma"/>
                <a:ea typeface="Tahoma"/>
              </a:rPr>
              <a:t>Волонтерская (медицинская) деятельность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endParaRPr b="0" lang="ru-RU" sz="28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endParaRPr b="0" lang="ru-RU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Параллелограмм 2"/>
          <p:cNvSpPr/>
          <p:nvPr/>
        </p:nvSpPr>
        <p:spPr>
          <a:xfrm>
            <a:off x="-1139400" y="0"/>
            <a:ext cx="10571760" cy="6857640"/>
          </a:xfrm>
          <a:prstGeom prst="parallelogram">
            <a:avLst>
              <a:gd name="adj" fmla="val 49722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9" name="Шестиугольник 14"/>
          <p:cNvSpPr/>
          <p:nvPr/>
        </p:nvSpPr>
        <p:spPr>
          <a:xfrm>
            <a:off x="4048200" y="106560"/>
            <a:ext cx="2171160" cy="184824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dir="t" rig="threePt"/>
          </a:scene3d>
          <a:sp3d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0" name="Полилиния 8"/>
          <p:cNvSpPr/>
          <p:nvPr/>
        </p:nvSpPr>
        <p:spPr>
          <a:xfrm>
            <a:off x="494640" y="1107360"/>
            <a:ext cx="7507440" cy="5640480"/>
          </a:xfrm>
          <a:custGeom>
            <a:avLst/>
            <a:gdLst/>
            <a:ahLst/>
            <a:rect l="l" t="t" r="r" b="b"/>
            <a:pathLst>
              <a:path w="5970643" h="4440978">
                <a:moveTo>
                  <a:pt x="1771683" y="2991936"/>
                </a:moveTo>
                <a:lnTo>
                  <a:pt x="2771186" y="2991936"/>
                </a:lnTo>
                <a:lnTo>
                  <a:pt x="3133446" y="3716457"/>
                </a:lnTo>
                <a:lnTo>
                  <a:pt x="2771186" y="4440978"/>
                </a:lnTo>
                <a:lnTo>
                  <a:pt x="1771683" y="4440978"/>
                </a:lnTo>
                <a:lnTo>
                  <a:pt x="1409422" y="3716457"/>
                </a:lnTo>
                <a:close/>
                <a:moveTo>
                  <a:pt x="3189651" y="2246386"/>
                </a:moveTo>
                <a:lnTo>
                  <a:pt x="4189154" y="2246386"/>
                </a:lnTo>
                <a:lnTo>
                  <a:pt x="4551414" y="2970907"/>
                </a:lnTo>
                <a:lnTo>
                  <a:pt x="4189154" y="3695428"/>
                </a:lnTo>
                <a:lnTo>
                  <a:pt x="3189651" y="3695428"/>
                </a:lnTo>
                <a:lnTo>
                  <a:pt x="2827390" y="2970907"/>
                </a:lnTo>
                <a:close/>
                <a:moveTo>
                  <a:pt x="362261" y="2246386"/>
                </a:moveTo>
                <a:lnTo>
                  <a:pt x="1361764" y="2246386"/>
                </a:lnTo>
                <a:lnTo>
                  <a:pt x="1724024" y="2970907"/>
                </a:lnTo>
                <a:lnTo>
                  <a:pt x="1361764" y="3695428"/>
                </a:lnTo>
                <a:lnTo>
                  <a:pt x="362261" y="3695428"/>
                </a:lnTo>
                <a:lnTo>
                  <a:pt x="0" y="2970907"/>
                </a:lnTo>
                <a:close/>
                <a:moveTo>
                  <a:pt x="4608880" y="1486443"/>
                </a:moveTo>
                <a:lnTo>
                  <a:pt x="5608383" y="1486443"/>
                </a:lnTo>
                <a:lnTo>
                  <a:pt x="5970643" y="2210964"/>
                </a:lnTo>
                <a:lnTo>
                  <a:pt x="5608383" y="2935485"/>
                </a:lnTo>
                <a:lnTo>
                  <a:pt x="4608880" y="2935485"/>
                </a:lnTo>
                <a:lnTo>
                  <a:pt x="4246619" y="2210964"/>
                </a:lnTo>
                <a:close/>
                <a:moveTo>
                  <a:pt x="1771683" y="1486443"/>
                </a:moveTo>
                <a:lnTo>
                  <a:pt x="2771186" y="1486443"/>
                </a:lnTo>
                <a:lnTo>
                  <a:pt x="3133446" y="2210964"/>
                </a:lnTo>
                <a:lnTo>
                  <a:pt x="2771186" y="2935485"/>
                </a:lnTo>
                <a:lnTo>
                  <a:pt x="1771683" y="2935485"/>
                </a:lnTo>
                <a:lnTo>
                  <a:pt x="1409422" y="2210964"/>
                </a:lnTo>
                <a:close/>
                <a:moveTo>
                  <a:pt x="3189651" y="759943"/>
                </a:moveTo>
                <a:lnTo>
                  <a:pt x="4189154" y="759943"/>
                </a:lnTo>
                <a:lnTo>
                  <a:pt x="4551414" y="1484464"/>
                </a:lnTo>
                <a:lnTo>
                  <a:pt x="4189154" y="2208985"/>
                </a:lnTo>
                <a:lnTo>
                  <a:pt x="3189651" y="2208985"/>
                </a:lnTo>
                <a:lnTo>
                  <a:pt x="2827390" y="1484464"/>
                </a:lnTo>
                <a:close/>
                <a:moveTo>
                  <a:pt x="362261" y="759943"/>
                </a:moveTo>
                <a:lnTo>
                  <a:pt x="1361764" y="759943"/>
                </a:lnTo>
                <a:lnTo>
                  <a:pt x="1724024" y="1484464"/>
                </a:lnTo>
                <a:lnTo>
                  <a:pt x="1361764" y="2208985"/>
                </a:lnTo>
                <a:lnTo>
                  <a:pt x="362261" y="2208985"/>
                </a:lnTo>
                <a:lnTo>
                  <a:pt x="0" y="1484464"/>
                </a:lnTo>
                <a:close/>
                <a:moveTo>
                  <a:pt x="4608880" y="0"/>
                </a:moveTo>
                <a:lnTo>
                  <a:pt x="5608383" y="0"/>
                </a:lnTo>
                <a:lnTo>
                  <a:pt x="5970643" y="724521"/>
                </a:lnTo>
                <a:lnTo>
                  <a:pt x="5608383" y="1449042"/>
                </a:lnTo>
                <a:lnTo>
                  <a:pt x="4608880" y="1449042"/>
                </a:lnTo>
                <a:lnTo>
                  <a:pt x="4246619" y="724521"/>
                </a:lnTo>
                <a:close/>
                <a:moveTo>
                  <a:pt x="1771683" y="0"/>
                </a:moveTo>
                <a:lnTo>
                  <a:pt x="2771186" y="0"/>
                </a:lnTo>
                <a:lnTo>
                  <a:pt x="3133446" y="724521"/>
                </a:lnTo>
                <a:lnTo>
                  <a:pt x="2771186" y="1449042"/>
                </a:lnTo>
                <a:lnTo>
                  <a:pt x="1771683" y="1449042"/>
                </a:lnTo>
                <a:lnTo>
                  <a:pt x="1409422" y="724521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1" name="Шестиугольник 6"/>
          <p:cNvSpPr/>
          <p:nvPr/>
        </p:nvSpPr>
        <p:spPr>
          <a:xfrm>
            <a:off x="2270160" y="4912200"/>
            <a:ext cx="2171160" cy="184824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dir="t" rig="threePt"/>
          </a:scene3d>
          <a:sp3d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2" name="Прямоугольник 9"/>
          <p:cNvSpPr/>
          <p:nvPr/>
        </p:nvSpPr>
        <p:spPr>
          <a:xfrm>
            <a:off x="8002440" y="3733920"/>
            <a:ext cx="4201920" cy="131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4472c4"/>
                </a:solidFill>
                <a:latin typeface="Tahoma"/>
                <a:ea typeface="Tahoma"/>
              </a:rPr>
              <a:t>Адрес приемной комиссии 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4472c4"/>
                </a:solidFill>
                <a:latin typeface="Tahoma"/>
                <a:ea typeface="Tahoma"/>
              </a:rPr>
              <a:t>194044 г. Санкт-Петербург</a:t>
            </a:r>
            <a:br/>
            <a:r>
              <a:rPr b="0" lang="ru-RU" sz="2000" spc="-1" strike="noStrike">
                <a:solidFill>
                  <a:srgbClr val="4472c4"/>
                </a:solidFill>
                <a:latin typeface="Tahoma"/>
                <a:ea typeface="Tahoma"/>
              </a:rPr>
              <a:t>ул. Академика Лебедева д. 6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4472c4"/>
                </a:solidFill>
                <a:latin typeface="Tahoma"/>
                <a:ea typeface="Tahoma"/>
              </a:rPr>
              <a:t>(812) 292-32-66 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303" name="Прямоугольник 10"/>
          <p:cNvSpPr/>
          <p:nvPr/>
        </p:nvSpPr>
        <p:spPr>
          <a:xfrm>
            <a:off x="8002440" y="5107680"/>
            <a:ext cx="4201920" cy="1614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4472c4"/>
                </a:solidFill>
                <a:latin typeface="Tahoma"/>
                <a:ea typeface="Tahoma"/>
              </a:rPr>
              <a:t>С правилами приема и информационными материалами приемной комиссии можно ознакомиться на официальном </a:t>
            </a:r>
            <a:r>
              <a:rPr b="1" lang="ru-RU" sz="2000" spc="-1" strike="noStrike">
                <a:solidFill>
                  <a:srgbClr val="4472c4"/>
                </a:solidFill>
                <a:latin typeface="Tahoma"/>
                <a:ea typeface="Tahoma"/>
              </a:rPr>
              <a:t>сайте www.vmeda.org 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304" name="Рисунок 1" descr=""/>
          <p:cNvPicPr/>
          <p:nvPr/>
        </p:nvPicPr>
        <p:blipFill>
          <a:blip r:embed="rId2"/>
          <a:stretch/>
        </p:blipFill>
        <p:spPr>
          <a:xfrm>
            <a:off x="2684880" y="5164920"/>
            <a:ext cx="1342080" cy="1342080"/>
          </a:xfrm>
          <a:prstGeom prst="rect">
            <a:avLst/>
          </a:prstGeom>
          <a:ln w="0">
            <a:noFill/>
          </a:ln>
        </p:spPr>
      </p:pic>
      <p:pic>
        <p:nvPicPr>
          <p:cNvPr id="305" name="Рисунок 11" descr=""/>
          <p:cNvPicPr/>
          <p:nvPr/>
        </p:nvPicPr>
        <p:blipFill>
          <a:blip r:embed="rId3"/>
          <a:stretch/>
        </p:blipFill>
        <p:spPr>
          <a:xfrm>
            <a:off x="4491000" y="164160"/>
            <a:ext cx="1260720" cy="1607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Группа 9"/>
          <p:cNvGrpSpPr/>
          <p:nvPr/>
        </p:nvGrpSpPr>
        <p:grpSpPr>
          <a:xfrm>
            <a:off x="6375960" y="136800"/>
            <a:ext cx="4654080" cy="674280"/>
            <a:chOff x="6375960" y="136800"/>
            <a:chExt cx="4654080" cy="674280"/>
          </a:xfrm>
        </p:grpSpPr>
        <p:sp>
          <p:nvSpPr>
            <p:cNvPr id="94" name="Прямоугольник 10"/>
            <p:cNvSpPr/>
            <p:nvPr/>
          </p:nvSpPr>
          <p:spPr>
            <a:xfrm>
              <a:off x="6375960" y="140760"/>
              <a:ext cx="4654080" cy="6699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r"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ahoma"/>
                  <a:ea typeface="Tahoma"/>
                </a:rPr>
                <a:t>220 ЛЕТ ИСТОРИИ</a:t>
              </a:r>
              <a:endParaRPr b="0" lang="ru-RU" sz="2400" spc="-1" strike="noStrike">
                <a:latin typeface="Arial"/>
              </a:endParaRPr>
            </a:p>
          </p:txBody>
        </p:sp>
        <p:sp>
          <p:nvSpPr>
            <p:cNvPr id="95" name="Равнобедренный треугольник 11"/>
            <p:cNvSpPr/>
            <p:nvPr/>
          </p:nvSpPr>
          <p:spPr>
            <a:xfrm flipH="1" rot="10800000">
              <a:off x="6376680" y="136800"/>
              <a:ext cx="286560" cy="674280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96" name="Номер слайда 21"/>
          <p:cNvSpPr/>
          <p:nvPr/>
        </p:nvSpPr>
        <p:spPr>
          <a:xfrm>
            <a:off x="11139840" y="145080"/>
            <a:ext cx="896400" cy="6656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fld id="{41279BA8-3C31-4CF9-9658-D217B94BC9C6}" type="slidenum">
              <a:rPr b="1" lang="ru-RU" sz="2800" spc="-1" strike="noStrike">
                <a:solidFill>
                  <a:srgbClr val="ffffff"/>
                </a:solidFill>
                <a:latin typeface="Tahoma"/>
                <a:ea typeface="Tahoma"/>
              </a:rPr>
              <a:t>&lt;номер&gt;</a:t>
            </a:fld>
            <a:endParaRPr b="0" lang="ru-RU" sz="2800" spc="-1" strike="noStrike">
              <a:latin typeface="Arial"/>
            </a:endParaRPr>
          </a:p>
        </p:txBody>
      </p:sp>
      <p:pic>
        <p:nvPicPr>
          <p:cNvPr id="97" name="Рисунок 19" descr=""/>
          <p:cNvPicPr/>
          <p:nvPr/>
        </p:nvPicPr>
        <p:blipFill>
          <a:blip r:embed="rId1"/>
          <a:stretch/>
        </p:blipFill>
        <p:spPr>
          <a:xfrm flipH="1" rot="5400000">
            <a:off x="641520" y="3971520"/>
            <a:ext cx="2405880" cy="3367080"/>
          </a:xfrm>
          <a:prstGeom prst="rect">
            <a:avLst/>
          </a:prstGeom>
          <a:ln w="0">
            <a:noFill/>
          </a:ln>
        </p:spPr>
      </p:pic>
      <p:pic>
        <p:nvPicPr>
          <p:cNvPr id="98" name="Рисунок 20" descr=""/>
          <p:cNvPicPr/>
          <p:nvPr/>
        </p:nvPicPr>
        <p:blipFill>
          <a:blip r:embed="rId2"/>
          <a:stretch/>
        </p:blipFill>
        <p:spPr>
          <a:xfrm flipH="1" rot="16200000">
            <a:off x="2681640" y="-128880"/>
            <a:ext cx="2564640" cy="3113280"/>
          </a:xfrm>
          <a:prstGeom prst="rect">
            <a:avLst/>
          </a:prstGeom>
          <a:ln w="0">
            <a:noFill/>
          </a:ln>
        </p:spPr>
      </p:pic>
      <p:sp>
        <p:nvSpPr>
          <p:cNvPr id="99" name="Шестиугольник 21"/>
          <p:cNvSpPr/>
          <p:nvPr/>
        </p:nvSpPr>
        <p:spPr>
          <a:xfrm>
            <a:off x="160560" y="60660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3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0" name="Шестиугольник 22"/>
          <p:cNvSpPr/>
          <p:nvPr/>
        </p:nvSpPr>
        <p:spPr>
          <a:xfrm>
            <a:off x="2442960" y="183204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4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1" name="Шестиугольник 23"/>
          <p:cNvSpPr/>
          <p:nvPr/>
        </p:nvSpPr>
        <p:spPr>
          <a:xfrm>
            <a:off x="226440" y="299808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5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2" name="Шестиугольник 24"/>
          <p:cNvSpPr/>
          <p:nvPr/>
        </p:nvSpPr>
        <p:spPr>
          <a:xfrm>
            <a:off x="2452680" y="418248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6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03" name="Рисунок 1" descr=""/>
          <p:cNvPicPr/>
          <p:nvPr/>
        </p:nvPicPr>
        <p:blipFill>
          <a:blip r:embed="rId7"/>
          <a:stretch/>
        </p:blipFill>
        <p:spPr>
          <a:xfrm>
            <a:off x="5839920" y="136440"/>
            <a:ext cx="520200" cy="663120"/>
          </a:xfrm>
          <a:prstGeom prst="rect">
            <a:avLst/>
          </a:prstGeom>
          <a:ln w="0">
            <a:noFill/>
          </a:ln>
        </p:spPr>
      </p:pic>
      <p:sp>
        <p:nvSpPr>
          <p:cNvPr id="104" name="Прямоугольник 2"/>
          <p:cNvSpPr/>
          <p:nvPr/>
        </p:nvSpPr>
        <p:spPr>
          <a:xfrm>
            <a:off x="5754600" y="4280760"/>
            <a:ext cx="6572880" cy="2485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6000" rIns="36000" tIns="36000" bIns="36000" anchor="t">
            <a:noAutofit/>
          </a:bodyPr>
          <a:p>
            <a:pPr marL="285840" indent="-285840">
              <a:lnSpc>
                <a:spcPct val="100000"/>
              </a:lnSpc>
              <a:buClr>
                <a:srgbClr val="4472c4"/>
              </a:buClr>
              <a:buFont typeface="Wingdings" charset="2"/>
              <a:buChar char=""/>
            </a:pPr>
            <a:r>
              <a:rPr b="0" lang="ru-RU" sz="1400" spc="-1" strike="noStrike">
                <a:solidFill>
                  <a:srgbClr val="4472c4"/>
                </a:solidFill>
                <a:latin typeface="Tahoma"/>
                <a:ea typeface="Tahoma"/>
              </a:rPr>
              <a:t>Н.И. Пирогов – основатель школы военно-полевых хирургов</a:t>
            </a:r>
            <a:endParaRPr b="0" lang="ru-RU" sz="14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4472c4"/>
              </a:buClr>
              <a:buFont typeface="Wingdings" charset="2"/>
              <a:buChar char=""/>
            </a:pPr>
            <a:r>
              <a:rPr b="0" lang="ru-RU" sz="1400" spc="-1" strike="noStrike">
                <a:solidFill>
                  <a:srgbClr val="4472c4"/>
                </a:solidFill>
                <a:latin typeface="Tahoma"/>
                <a:ea typeface="Tahoma"/>
              </a:rPr>
              <a:t>С.П. Боткин – основатель школы военно-полевых терапевтов</a:t>
            </a:r>
            <a:endParaRPr b="0" lang="ru-RU" sz="14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4472c4"/>
              </a:buClr>
              <a:buFont typeface="Wingdings" charset="2"/>
              <a:buChar char=""/>
            </a:pPr>
            <a:r>
              <a:rPr b="0" lang="ru-RU" sz="1400" spc="-1" strike="noStrike">
                <a:solidFill>
                  <a:srgbClr val="4472c4"/>
                </a:solidFill>
                <a:latin typeface="Tahoma"/>
                <a:ea typeface="Tahoma"/>
              </a:rPr>
              <a:t>И.М. Сеченов и И.П. Павлов – основатели школы русских физиологов</a:t>
            </a:r>
            <a:endParaRPr b="0" lang="ru-RU" sz="14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4472c4"/>
              </a:buClr>
              <a:buFont typeface="Wingdings" charset="2"/>
              <a:buChar char=""/>
            </a:pPr>
            <a:r>
              <a:rPr b="0" lang="ru-RU" sz="1400" spc="-1" strike="noStrike">
                <a:solidFill>
                  <a:srgbClr val="4472c4"/>
                </a:solidFill>
                <a:latin typeface="Tahoma"/>
                <a:ea typeface="Tahoma"/>
              </a:rPr>
              <a:t>И.М. Аринкин – основатель школы гематологии</a:t>
            </a:r>
            <a:endParaRPr b="0" lang="ru-RU" sz="14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4472c4"/>
              </a:buClr>
              <a:buFont typeface="Wingdings" charset="2"/>
              <a:buChar char=""/>
            </a:pPr>
            <a:r>
              <a:rPr b="0" lang="ru-RU" sz="1400" spc="-1" strike="noStrike">
                <a:solidFill>
                  <a:srgbClr val="4472c4"/>
                </a:solidFill>
                <a:latin typeface="Tahoma"/>
                <a:ea typeface="Tahoma"/>
              </a:rPr>
              <a:t>Е.Н. Павловский – основатель школы паразитологов и инфекционистов</a:t>
            </a:r>
            <a:endParaRPr b="0" lang="ru-RU" sz="14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4472c4"/>
              </a:buClr>
              <a:buFont typeface="Wingdings" charset="2"/>
              <a:buChar char=""/>
            </a:pPr>
            <a:r>
              <a:rPr b="0" lang="ru-RU" sz="1400" spc="-1" strike="noStrike">
                <a:solidFill>
                  <a:srgbClr val="4472c4"/>
                </a:solidFill>
                <a:latin typeface="Tahoma"/>
                <a:ea typeface="Tahoma"/>
              </a:rPr>
              <a:t>Н.П. Симановский – основатель школы отоларингологии</a:t>
            </a:r>
            <a:endParaRPr b="0" lang="ru-RU" sz="14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4472c4"/>
              </a:buClr>
              <a:buFont typeface="Wingdings" charset="2"/>
              <a:buChar char=""/>
            </a:pPr>
            <a:r>
              <a:rPr b="0" lang="ru-RU" sz="1400" spc="-1" strike="noStrike">
                <a:solidFill>
                  <a:srgbClr val="4472c4"/>
                </a:solidFill>
                <a:latin typeface="Tahoma"/>
                <a:ea typeface="Tahoma"/>
              </a:rPr>
              <a:t>В.В. Петров – основатель школы биофизики</a:t>
            </a:r>
            <a:endParaRPr b="0" lang="ru-RU" sz="14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4472c4"/>
              </a:buClr>
              <a:buFont typeface="Wingdings" charset="2"/>
              <a:buChar char=""/>
            </a:pPr>
            <a:r>
              <a:rPr b="0" lang="ru-RU" sz="1400" spc="-1" strike="noStrike">
                <a:solidFill>
                  <a:srgbClr val="4472c4"/>
                </a:solidFill>
                <a:latin typeface="Tahoma"/>
                <a:ea typeface="Tahoma"/>
              </a:rPr>
              <a:t>Н.Н. Зинин – основатель русской химической школы</a:t>
            </a:r>
            <a:endParaRPr b="0" lang="ru-RU" sz="14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4472c4"/>
              </a:buClr>
              <a:buFont typeface="Wingdings" charset="2"/>
              <a:buChar char=""/>
            </a:pPr>
            <a:r>
              <a:rPr b="0" lang="ru-RU" sz="1400" spc="-1" strike="noStrike">
                <a:solidFill>
                  <a:srgbClr val="4472c4"/>
                </a:solidFill>
                <a:latin typeface="Tahoma"/>
                <a:ea typeface="Tahoma"/>
              </a:rPr>
              <a:t>В.М. Бехтерев – основатель школы неврологии и психоневрологии</a:t>
            </a:r>
            <a:endParaRPr b="0" lang="ru-RU" sz="14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4472c4"/>
              </a:buClr>
              <a:buFont typeface="Wingdings" charset="2"/>
              <a:buChar char=""/>
            </a:pPr>
            <a:r>
              <a:rPr b="0" lang="ru-RU" sz="1400" spc="-1" strike="noStrike">
                <a:solidFill>
                  <a:srgbClr val="4472c4"/>
                </a:solidFill>
                <a:latin typeface="Tahoma"/>
                <a:ea typeface="Tahoma"/>
              </a:rPr>
              <a:t>К.М. Фигурнов – основатель школы военных гинекологов</a:t>
            </a:r>
            <a:endParaRPr b="0" lang="ru-RU" sz="14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4472c4"/>
              </a:buClr>
              <a:buFont typeface="Wingdings" charset="2"/>
              <a:buChar char=""/>
            </a:pPr>
            <a:r>
              <a:rPr b="0" lang="ru-RU" sz="1400" spc="-1" strike="noStrike">
                <a:solidFill>
                  <a:srgbClr val="4472c4"/>
                </a:solidFill>
                <a:latin typeface="Tahoma"/>
                <a:ea typeface="Tahoma"/>
              </a:rPr>
              <a:t>В.А. Хилько – основатель школы нейрохирургии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05" name="Прямоугольник 14"/>
          <p:cNvSpPr/>
          <p:nvPr/>
        </p:nvSpPr>
        <p:spPr>
          <a:xfrm>
            <a:off x="6245280" y="976320"/>
            <a:ext cx="5790960" cy="2452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6000" rIns="36000" tIns="36000" bIns="36000" anchor="t">
            <a:noAutofit/>
          </a:bodyPr>
          <a:p>
            <a:pPr marL="285840" indent="-285840">
              <a:lnSpc>
                <a:spcPct val="150000"/>
              </a:lnSpc>
              <a:buClr>
                <a:srgbClr val="4472c4"/>
              </a:buClr>
              <a:buFont typeface="Wingdings" charset="2"/>
              <a:buChar char=""/>
            </a:pPr>
            <a:r>
              <a:rPr b="0" lang="ru-RU" sz="2000" spc="-1" strike="noStrike">
                <a:solidFill>
                  <a:srgbClr val="4472c4"/>
                </a:solidFill>
                <a:latin typeface="Tahoma"/>
                <a:ea typeface="Tahoma"/>
              </a:rPr>
              <a:t>Военно-медицинская академия - старейшая среди военных академий и медицинских вузов нашей страны</a:t>
            </a:r>
            <a:endParaRPr b="0" lang="ru-RU" sz="2000" spc="-1" strike="noStrike">
              <a:latin typeface="Arial"/>
            </a:endParaRPr>
          </a:p>
          <a:p>
            <a:pPr marL="285840" indent="-285840">
              <a:lnSpc>
                <a:spcPct val="150000"/>
              </a:lnSpc>
              <a:buClr>
                <a:srgbClr val="4472c4"/>
              </a:buClr>
              <a:buFont typeface="Wingdings" charset="2"/>
              <a:buChar char=""/>
            </a:pPr>
            <a:r>
              <a:rPr b="0" lang="ru-RU" sz="2000" spc="-1" strike="noStrike">
                <a:solidFill>
                  <a:srgbClr val="4472c4"/>
                </a:solidFill>
                <a:latin typeface="Tahoma"/>
                <a:ea typeface="Tahoma"/>
              </a:rPr>
              <a:t>Подготовлено более 100 000 врачей</a:t>
            </a:r>
            <a:br/>
            <a:r>
              <a:rPr b="0" lang="ru-RU" sz="2000" spc="-1" strike="noStrike">
                <a:solidFill>
                  <a:srgbClr val="4472c4"/>
                </a:solidFill>
                <a:latin typeface="Tahoma"/>
                <a:ea typeface="Tahoma"/>
              </a:rPr>
              <a:t>и 10 000 ученных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06" name="Прямоугольник 15"/>
          <p:cNvSpPr/>
          <p:nvPr/>
        </p:nvSpPr>
        <p:spPr>
          <a:xfrm>
            <a:off x="5754600" y="3726720"/>
            <a:ext cx="5557320" cy="39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6000" rIns="36000" tIns="36000" bIns="36000" anchor="t">
            <a:noAutofit/>
          </a:bodyPr>
          <a:p>
            <a:pPr>
              <a:lnSpc>
                <a:spcPct val="150000"/>
              </a:lnSpc>
            </a:pPr>
            <a:r>
              <a:rPr b="1" lang="ru-RU" sz="2000" spc="-1" strike="noStrike">
                <a:solidFill>
                  <a:srgbClr val="4472c4"/>
                </a:solidFill>
                <a:latin typeface="Tahoma"/>
                <a:ea typeface="Tahoma"/>
              </a:rPr>
              <a:t>ВЕКОВЫЕ ТРАДИЦИИ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Группа 5"/>
          <p:cNvGrpSpPr/>
          <p:nvPr/>
        </p:nvGrpSpPr>
        <p:grpSpPr>
          <a:xfrm>
            <a:off x="1155600" y="136800"/>
            <a:ext cx="4660200" cy="683280"/>
            <a:chOff x="1155600" y="136800"/>
            <a:chExt cx="4660200" cy="683280"/>
          </a:xfrm>
        </p:grpSpPr>
        <p:sp>
          <p:nvSpPr>
            <p:cNvPr id="108" name="Прямоугольник 6"/>
            <p:cNvSpPr/>
            <p:nvPr/>
          </p:nvSpPr>
          <p:spPr>
            <a:xfrm>
              <a:off x="1155600" y="145080"/>
              <a:ext cx="4660200" cy="66564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ahoma"/>
                  <a:ea typeface="Tahoma"/>
                </a:rPr>
                <a:t>АКАДЕМИЯ СЕГОДНЯ</a:t>
              </a:r>
              <a:endParaRPr b="0" lang="ru-RU" sz="2400" spc="-1" strike="noStrike">
                <a:latin typeface="Arial"/>
              </a:endParaRPr>
            </a:p>
          </p:txBody>
        </p:sp>
        <p:sp>
          <p:nvSpPr>
            <p:cNvPr id="109" name="Равнобедренный треугольник 7"/>
            <p:cNvSpPr/>
            <p:nvPr/>
          </p:nvSpPr>
          <p:spPr>
            <a:xfrm flipH="1" rot="10800000">
              <a:off x="5528160" y="136800"/>
              <a:ext cx="286920" cy="68328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110" name="PlaceHolder 1"/>
          <p:cNvSpPr>
            <a:spLocks noGrp="1"/>
          </p:cNvSpPr>
          <p:nvPr>
            <p:ph type="sldNum"/>
          </p:nvPr>
        </p:nvSpPr>
        <p:spPr>
          <a:xfrm>
            <a:off x="161280" y="145080"/>
            <a:ext cx="896400" cy="665640"/>
          </a:xfrm>
          <a:prstGeom prst="rect">
            <a:avLst/>
          </a:prstGeom>
          <a:solidFill>
            <a:srgbClr val="9dc3e6"/>
          </a:solidFill>
          <a:ln w="1260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fld id="{E694A784-D462-40FF-BEA1-EA31312A9FA2}" type="slidenum">
              <a:rPr b="1" lang="ru-RU" sz="2800" spc="-1" strike="noStrike">
                <a:solidFill>
                  <a:srgbClr val="ffffff"/>
                </a:solidFill>
                <a:latin typeface="Tahoma"/>
                <a:ea typeface="Tahoma"/>
              </a:rPr>
              <a:t>&lt;номер&gt;</a:t>
            </a:fld>
            <a:endParaRPr b="0" lang="ru-RU" sz="2800" spc="-1" strike="noStrike">
              <a:latin typeface="Times New Roman"/>
            </a:endParaRPr>
          </a:p>
        </p:txBody>
      </p:sp>
      <p:pic>
        <p:nvPicPr>
          <p:cNvPr id="111" name="Рисунок 13" descr=""/>
          <p:cNvPicPr/>
          <p:nvPr/>
        </p:nvPicPr>
        <p:blipFill>
          <a:blip r:embed="rId1"/>
          <a:stretch/>
        </p:blipFill>
        <p:spPr>
          <a:xfrm rot="16200000">
            <a:off x="9018000" y="3767400"/>
            <a:ext cx="2481480" cy="3699360"/>
          </a:xfrm>
          <a:prstGeom prst="rect">
            <a:avLst/>
          </a:prstGeom>
          <a:ln w="0">
            <a:noFill/>
          </a:ln>
        </p:spPr>
      </p:pic>
      <p:pic>
        <p:nvPicPr>
          <p:cNvPr id="112" name="Рисунок 14" descr=""/>
          <p:cNvPicPr/>
          <p:nvPr/>
        </p:nvPicPr>
        <p:blipFill>
          <a:blip r:embed="rId2"/>
          <a:stretch/>
        </p:blipFill>
        <p:spPr>
          <a:xfrm rot="5400000">
            <a:off x="7155720" y="50400"/>
            <a:ext cx="2507040" cy="2695680"/>
          </a:xfrm>
          <a:prstGeom prst="rect">
            <a:avLst/>
          </a:prstGeom>
          <a:ln w="0">
            <a:noFill/>
          </a:ln>
        </p:spPr>
      </p:pic>
      <p:sp>
        <p:nvSpPr>
          <p:cNvPr id="113" name="Шестиугольник 15"/>
          <p:cNvSpPr/>
          <p:nvPr/>
        </p:nvSpPr>
        <p:spPr>
          <a:xfrm>
            <a:off x="9319320" y="59400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3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4" name="Шестиугольник 16"/>
          <p:cNvSpPr/>
          <p:nvPr/>
        </p:nvSpPr>
        <p:spPr>
          <a:xfrm>
            <a:off x="7079760" y="176472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4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5" name="Шестиугольник 17"/>
          <p:cNvSpPr/>
          <p:nvPr/>
        </p:nvSpPr>
        <p:spPr>
          <a:xfrm>
            <a:off x="9319320" y="295452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5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6" name="Шестиугольник 18"/>
          <p:cNvSpPr/>
          <p:nvPr/>
        </p:nvSpPr>
        <p:spPr>
          <a:xfrm>
            <a:off x="7089120" y="411516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6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7" name="TextBox 26"/>
          <p:cNvSpPr/>
          <p:nvPr/>
        </p:nvSpPr>
        <p:spPr>
          <a:xfrm>
            <a:off x="161280" y="937080"/>
            <a:ext cx="6214680" cy="5227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marL="447840"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Calibri"/>
                <a:ea typeface="Tahoma"/>
              </a:rPr>
              <a:t>2 факультет – </a:t>
            </a:r>
            <a:r>
              <a:rPr b="0" lang="ru-RU" sz="1400" spc="-1" strike="noStrike">
                <a:solidFill>
                  <a:srgbClr val="ffffff"/>
                </a:solidFill>
                <a:latin typeface="Calibri"/>
                <a:ea typeface="Tahoma"/>
              </a:rPr>
              <a:t>подготовки врачей для Ракетных, сухопутных и                       воздушно-десантных войск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18" name="TextBox 27"/>
          <p:cNvSpPr/>
          <p:nvPr/>
        </p:nvSpPr>
        <p:spPr>
          <a:xfrm>
            <a:off x="161280" y="1707840"/>
            <a:ext cx="6232320" cy="5227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marL="447840"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Calibri"/>
                <a:ea typeface="Tahoma"/>
              </a:rPr>
              <a:t>3 факультет </a:t>
            </a:r>
            <a:r>
              <a:rPr b="0" lang="ru-RU" sz="1400" spc="-1" strike="noStrike">
                <a:solidFill>
                  <a:srgbClr val="000000"/>
                </a:solidFill>
                <a:latin typeface="Calibri"/>
                <a:ea typeface="Tahoma"/>
              </a:rPr>
              <a:t>–</a:t>
            </a:r>
            <a:r>
              <a:rPr b="0" lang="ru-RU" sz="1400" spc="-1" strike="noStrike">
                <a:solidFill>
                  <a:srgbClr val="4472c4"/>
                </a:solidFill>
                <a:latin typeface="Calibri"/>
                <a:ea typeface="Tahoma"/>
              </a:rPr>
              <a:t> подготовки врачей для Воздушно-космических сил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19" name="TextBox 28"/>
          <p:cNvSpPr/>
          <p:nvPr/>
        </p:nvSpPr>
        <p:spPr>
          <a:xfrm>
            <a:off x="161280" y="2431080"/>
            <a:ext cx="6232320" cy="5227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marL="447840"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Calibri"/>
                <a:ea typeface="Tahoma"/>
              </a:rPr>
              <a:t>4 факультет </a:t>
            </a:r>
            <a:r>
              <a:rPr b="0" lang="ru-RU" sz="1400" spc="-1" strike="noStrike">
                <a:solidFill>
                  <a:srgbClr val="000000"/>
                </a:solidFill>
                <a:latin typeface="Calibri"/>
                <a:ea typeface="Tahoma"/>
              </a:rPr>
              <a:t>– </a:t>
            </a:r>
            <a:r>
              <a:rPr b="0" lang="ru-RU" sz="1400" spc="-1" strike="noStrike">
                <a:solidFill>
                  <a:srgbClr val="4472c4"/>
                </a:solidFill>
                <a:latin typeface="Calibri"/>
                <a:ea typeface="Tahoma"/>
              </a:rPr>
              <a:t>подготовки врачей для Военно-Морского Флота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20" name="TextBox 29"/>
          <p:cNvSpPr/>
          <p:nvPr/>
        </p:nvSpPr>
        <p:spPr>
          <a:xfrm>
            <a:off x="161280" y="3201840"/>
            <a:ext cx="6232320" cy="5227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marL="447840"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Calibri"/>
                <a:ea typeface="Tahoma"/>
              </a:rPr>
              <a:t>8 факультет – </a:t>
            </a:r>
            <a:r>
              <a:rPr b="0" lang="ru-RU" sz="1400" spc="-1" strike="noStrike">
                <a:solidFill>
                  <a:srgbClr val="ffffff"/>
                </a:solidFill>
                <a:latin typeface="Calibri"/>
                <a:ea typeface="Tahoma"/>
              </a:rPr>
              <a:t>среднего профессионального образования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121" name="Рисунок 30" descr=""/>
          <p:cNvPicPr/>
          <p:nvPr/>
        </p:nvPicPr>
        <p:blipFill>
          <a:blip r:embed="rId7"/>
          <a:stretch/>
        </p:blipFill>
        <p:spPr>
          <a:xfrm>
            <a:off x="100440" y="2438280"/>
            <a:ext cx="671040" cy="470520"/>
          </a:xfrm>
          <a:prstGeom prst="rect">
            <a:avLst/>
          </a:prstGeom>
          <a:ln w="0">
            <a:noFill/>
          </a:ln>
        </p:spPr>
      </p:pic>
      <p:pic>
        <p:nvPicPr>
          <p:cNvPr id="122" name="Рисунок 31" descr=""/>
          <p:cNvPicPr/>
          <p:nvPr/>
        </p:nvPicPr>
        <p:blipFill>
          <a:blip r:embed="rId8"/>
          <a:stretch/>
        </p:blipFill>
        <p:spPr>
          <a:xfrm>
            <a:off x="237600" y="1724040"/>
            <a:ext cx="396720" cy="456120"/>
          </a:xfrm>
          <a:prstGeom prst="rect">
            <a:avLst/>
          </a:prstGeom>
          <a:ln w="0">
            <a:noFill/>
          </a:ln>
        </p:spPr>
      </p:pic>
      <p:pic>
        <p:nvPicPr>
          <p:cNvPr id="123" name="Рисунок 32" descr=""/>
          <p:cNvPicPr/>
          <p:nvPr/>
        </p:nvPicPr>
        <p:blipFill>
          <a:blip r:embed="rId9"/>
          <a:stretch/>
        </p:blipFill>
        <p:spPr>
          <a:xfrm>
            <a:off x="249840" y="948240"/>
            <a:ext cx="384480" cy="463320"/>
          </a:xfrm>
          <a:prstGeom prst="rect">
            <a:avLst/>
          </a:prstGeom>
          <a:ln w="0">
            <a:noFill/>
          </a:ln>
        </p:spPr>
      </p:pic>
      <p:pic>
        <p:nvPicPr>
          <p:cNvPr id="124" name="Рисунок 33" descr=""/>
          <p:cNvPicPr/>
          <p:nvPr/>
        </p:nvPicPr>
        <p:blipFill>
          <a:blip r:embed="rId10"/>
          <a:stretch/>
        </p:blipFill>
        <p:spPr>
          <a:xfrm>
            <a:off x="237600" y="3207240"/>
            <a:ext cx="384480" cy="463320"/>
          </a:xfrm>
          <a:prstGeom prst="rect">
            <a:avLst/>
          </a:prstGeom>
          <a:ln w="0">
            <a:noFill/>
          </a:ln>
        </p:spPr>
      </p:pic>
      <p:pic>
        <p:nvPicPr>
          <p:cNvPr id="125" name="Рисунок 21" descr=""/>
          <p:cNvPicPr/>
          <p:nvPr/>
        </p:nvPicPr>
        <p:blipFill>
          <a:blip r:embed="rId11"/>
          <a:stretch/>
        </p:blipFill>
        <p:spPr>
          <a:xfrm>
            <a:off x="5839920" y="136440"/>
            <a:ext cx="520200" cy="66312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126" name="Таблица 22"/>
          <p:cNvGraphicFramePr/>
          <p:nvPr/>
        </p:nvGraphicFramePr>
        <p:xfrm>
          <a:off x="178920" y="3858120"/>
          <a:ext cx="6214680" cy="2549880"/>
        </p:xfrm>
        <a:graphic>
          <a:graphicData uri="http://schemas.openxmlformats.org/drawingml/2006/table">
            <a:tbl>
              <a:tblPr/>
              <a:tblGrid>
                <a:gridCol w="3006000"/>
                <a:gridCol w="3208680"/>
              </a:tblGrid>
              <a:tr h="424800">
                <a:tc gridSpan="2"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800" spc="-1" strike="noStrike">
                          <a:solidFill>
                            <a:srgbClr val="4472c4"/>
                          </a:solidFill>
                          <a:latin typeface="Tahoma"/>
                          <a:ea typeface="Tahoma"/>
                        </a:rPr>
                        <a:t>5 НАПРАВЛЕНИЙ ПОДГОТОВКИ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 hMerge="1">
                  <a:tcPr anchor="t" marL="90000" marR="90000">
                    <a:solidFill>
                      <a:srgbClr val="729fcf"/>
                    </a:solidFill>
                  </a:tcPr>
                </a:tc>
              </a:tr>
              <a:tr h="424800"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4472c4"/>
                          </a:solidFill>
                          <a:latin typeface="Tahoma"/>
                          <a:ea typeface="Tahoma"/>
                        </a:rPr>
                        <a:t>Лечебное дело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4472c4"/>
                          </a:solidFill>
                          <a:latin typeface="Tahoma"/>
                          <a:ea typeface="Tahoma"/>
                        </a:rPr>
                        <a:t>Врач-лечебник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</a:tr>
              <a:tr h="521640"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4472c4"/>
                          </a:solidFill>
                          <a:latin typeface="Tahoma"/>
                          <a:ea typeface="Tahoma"/>
                        </a:rPr>
                        <a:t>Медико-профилактическое дело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4472c4"/>
                          </a:solidFill>
                          <a:latin typeface="Tahoma"/>
                          <a:ea typeface="Tahoma"/>
                        </a:rPr>
                        <a:t>Врач по общей гигиене, по эпидемиологии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</a:tr>
              <a:tr h="424800"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4472c4"/>
                          </a:solidFill>
                          <a:latin typeface="Tahoma"/>
                          <a:ea typeface="Tahoma"/>
                        </a:rPr>
                        <a:t>Стоматология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4472c4"/>
                          </a:solidFill>
                          <a:latin typeface="Tahoma"/>
                          <a:ea typeface="Tahoma"/>
                        </a:rPr>
                        <a:t>Врач-стоматолог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</a:tr>
              <a:tr h="424800"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4472c4"/>
                          </a:solidFill>
                          <a:latin typeface="Tahoma"/>
                          <a:ea typeface="Tahoma"/>
                        </a:rPr>
                        <a:t>Фармация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4472c4"/>
                          </a:solidFill>
                          <a:latin typeface="Tahoma"/>
                          <a:ea typeface="Tahoma"/>
                        </a:rPr>
                        <a:t>Провизор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</a:tr>
              <a:tr h="347760">
                <a:tc>
                  <a:tcPr anchor="ctr"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anchor="ctr"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21640"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4472c4"/>
                          </a:solidFill>
                          <a:latin typeface="Tahoma"/>
                          <a:ea typeface="Tahoma"/>
                        </a:rPr>
                        <a:t>Среднее профессиональное образование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4472c4"/>
                          </a:solidFill>
                          <a:latin typeface="Tahoma"/>
                          <a:ea typeface="Tahoma"/>
                        </a:rPr>
                        <a:t>Лечебное дело, квалификация фельдшер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Группа 9"/>
          <p:cNvGrpSpPr/>
          <p:nvPr/>
        </p:nvGrpSpPr>
        <p:grpSpPr>
          <a:xfrm>
            <a:off x="6375960" y="136800"/>
            <a:ext cx="4654080" cy="674280"/>
            <a:chOff x="6375960" y="136800"/>
            <a:chExt cx="4654080" cy="674280"/>
          </a:xfrm>
        </p:grpSpPr>
        <p:sp>
          <p:nvSpPr>
            <p:cNvPr id="128" name="Прямоугольник 10"/>
            <p:cNvSpPr/>
            <p:nvPr/>
          </p:nvSpPr>
          <p:spPr>
            <a:xfrm>
              <a:off x="6375960" y="140760"/>
              <a:ext cx="4654080" cy="6699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r">
                <a:lnSpc>
                  <a:spcPct val="100000"/>
                </a:lnSpc>
              </a:pPr>
              <a:r>
                <a:rPr b="1" lang="ru-RU" sz="2100" spc="-1" strike="noStrike">
                  <a:solidFill>
                    <a:srgbClr val="ffffff"/>
                  </a:solidFill>
                  <a:latin typeface="Tahoma"/>
                  <a:ea typeface="Tahoma"/>
                </a:rPr>
                <a:t>ОБРАЗОВАТЕЛЬНЫЙ КЛАСТЕР</a:t>
              </a:r>
              <a:endParaRPr b="0" lang="ru-RU" sz="2100" spc="-1" strike="noStrike">
                <a:latin typeface="Arial"/>
              </a:endParaRPr>
            </a:p>
          </p:txBody>
        </p:sp>
        <p:sp>
          <p:nvSpPr>
            <p:cNvPr id="129" name="Равнобедренный треугольник 11"/>
            <p:cNvSpPr/>
            <p:nvPr/>
          </p:nvSpPr>
          <p:spPr>
            <a:xfrm flipH="1" rot="10800000">
              <a:off x="6376680" y="136800"/>
              <a:ext cx="286560" cy="674280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130" name="Номер слайда 21"/>
          <p:cNvSpPr/>
          <p:nvPr/>
        </p:nvSpPr>
        <p:spPr>
          <a:xfrm>
            <a:off x="11139840" y="145080"/>
            <a:ext cx="896400" cy="6656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fld id="{D83406FB-4634-4DF9-B3AD-E8C84A295DD8}" type="slidenum">
              <a:rPr b="1" lang="ru-RU" sz="2800" spc="-1" strike="noStrike">
                <a:solidFill>
                  <a:srgbClr val="ffffff"/>
                </a:solidFill>
                <a:latin typeface="Tahoma"/>
                <a:ea typeface="Tahoma"/>
              </a:rPr>
              <a:t>&lt;номер&gt;</a:t>
            </a:fld>
            <a:endParaRPr b="0" lang="ru-RU" sz="2800" spc="-1" strike="noStrike">
              <a:latin typeface="Arial"/>
            </a:endParaRPr>
          </a:p>
        </p:txBody>
      </p:sp>
      <p:pic>
        <p:nvPicPr>
          <p:cNvPr id="131" name="Рисунок 19" descr=""/>
          <p:cNvPicPr/>
          <p:nvPr/>
        </p:nvPicPr>
        <p:blipFill>
          <a:blip r:embed="rId1"/>
          <a:stretch/>
        </p:blipFill>
        <p:spPr>
          <a:xfrm flipH="1" rot="5400000">
            <a:off x="641520" y="3971520"/>
            <a:ext cx="2405880" cy="3367080"/>
          </a:xfrm>
          <a:prstGeom prst="rect">
            <a:avLst/>
          </a:prstGeom>
          <a:ln w="0">
            <a:noFill/>
          </a:ln>
        </p:spPr>
      </p:pic>
      <p:pic>
        <p:nvPicPr>
          <p:cNvPr id="132" name="Рисунок 20" descr=""/>
          <p:cNvPicPr/>
          <p:nvPr/>
        </p:nvPicPr>
        <p:blipFill>
          <a:blip r:embed="rId2"/>
          <a:stretch/>
        </p:blipFill>
        <p:spPr>
          <a:xfrm flipH="1" rot="16200000">
            <a:off x="2681640" y="-128880"/>
            <a:ext cx="2564640" cy="3113280"/>
          </a:xfrm>
          <a:prstGeom prst="rect">
            <a:avLst/>
          </a:prstGeom>
          <a:ln w="0">
            <a:noFill/>
          </a:ln>
        </p:spPr>
      </p:pic>
      <p:sp>
        <p:nvSpPr>
          <p:cNvPr id="133" name="Шестиугольник 21"/>
          <p:cNvSpPr/>
          <p:nvPr/>
        </p:nvSpPr>
        <p:spPr>
          <a:xfrm>
            <a:off x="160560" y="60660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3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4" name="Шестиугольник 22"/>
          <p:cNvSpPr/>
          <p:nvPr/>
        </p:nvSpPr>
        <p:spPr>
          <a:xfrm>
            <a:off x="2442960" y="183204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4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5" name="Шестиугольник 23"/>
          <p:cNvSpPr/>
          <p:nvPr/>
        </p:nvSpPr>
        <p:spPr>
          <a:xfrm>
            <a:off x="226440" y="299808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5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6" name="Шестиугольник 24"/>
          <p:cNvSpPr/>
          <p:nvPr/>
        </p:nvSpPr>
        <p:spPr>
          <a:xfrm>
            <a:off x="2452680" y="418248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6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7" name="Прямоугольник 13"/>
          <p:cNvSpPr/>
          <p:nvPr/>
        </p:nvSpPr>
        <p:spPr>
          <a:xfrm>
            <a:off x="6257160" y="1144800"/>
            <a:ext cx="5713200" cy="5198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6000" rIns="36000" tIns="36000" bIns="36000" anchor="t">
            <a:noAutofit/>
          </a:bodyPr>
          <a:p>
            <a:pPr marL="285840" indent="-285840">
              <a:lnSpc>
                <a:spcPct val="150000"/>
              </a:lnSpc>
              <a:buClr>
                <a:srgbClr val="4472c4"/>
              </a:buClr>
              <a:buFont typeface="Wingdings" charset="2"/>
              <a:buChar char=""/>
            </a:pPr>
            <a:r>
              <a:rPr b="1" lang="ru-RU" sz="2400" spc="-1" strike="noStrike">
                <a:solidFill>
                  <a:srgbClr val="4472c4"/>
                </a:solidFill>
                <a:latin typeface="Tahoma"/>
                <a:ea typeface="Tahoma"/>
              </a:rPr>
              <a:t>34</a:t>
            </a:r>
            <a:r>
              <a:rPr b="0" lang="ru-RU" sz="2400" spc="-1" strike="noStrike">
                <a:solidFill>
                  <a:srgbClr val="4472c4"/>
                </a:solidFill>
                <a:latin typeface="Tahoma"/>
                <a:ea typeface="Tahoma"/>
              </a:rPr>
              <a:t> теоретические кафедры</a:t>
            </a:r>
            <a:endParaRPr b="0" lang="ru-RU" sz="2400" spc="-1" strike="noStrike">
              <a:latin typeface="Arial"/>
            </a:endParaRPr>
          </a:p>
          <a:p>
            <a:pPr marL="285840" indent="-285840">
              <a:lnSpc>
                <a:spcPct val="150000"/>
              </a:lnSpc>
              <a:buClr>
                <a:srgbClr val="4472c4"/>
              </a:buClr>
              <a:buFont typeface="Wingdings" charset="2"/>
              <a:buChar char=""/>
            </a:pPr>
            <a:r>
              <a:rPr b="1" lang="ru-RU" sz="2400" spc="-1" strike="noStrike">
                <a:solidFill>
                  <a:srgbClr val="4472c4"/>
                </a:solidFill>
                <a:latin typeface="Tahoma"/>
                <a:ea typeface="Tahoma"/>
              </a:rPr>
              <a:t>32</a:t>
            </a:r>
            <a:r>
              <a:rPr b="0" lang="ru-RU" sz="2400" spc="-1" strike="noStrike">
                <a:solidFill>
                  <a:srgbClr val="4472c4"/>
                </a:solidFill>
                <a:latin typeface="Tahoma"/>
                <a:ea typeface="Tahoma"/>
              </a:rPr>
              <a:t> клинические кафедры </a:t>
            </a:r>
            <a:endParaRPr b="0" lang="ru-RU" sz="2400" spc="-1" strike="noStrike">
              <a:latin typeface="Arial"/>
            </a:endParaRPr>
          </a:p>
          <a:p>
            <a:pPr marL="285840" indent="-285840">
              <a:lnSpc>
                <a:spcPct val="150000"/>
              </a:lnSpc>
              <a:buClr>
                <a:srgbClr val="4472c4"/>
              </a:buClr>
              <a:buFont typeface="Wingdings" charset="2"/>
              <a:buChar char=""/>
            </a:pPr>
            <a:r>
              <a:rPr b="0" lang="ru-RU" sz="2400" spc="-1" strike="noStrike">
                <a:solidFill>
                  <a:srgbClr val="4472c4"/>
                </a:solidFill>
                <a:latin typeface="Tahoma"/>
                <a:ea typeface="Tahoma"/>
              </a:rPr>
              <a:t>Уникальные библиотечные фонды</a:t>
            </a:r>
            <a:endParaRPr b="0" lang="ru-RU" sz="2400" spc="-1" strike="noStrike">
              <a:latin typeface="Arial"/>
            </a:endParaRPr>
          </a:p>
          <a:p>
            <a:pPr marL="285840" indent="-285840">
              <a:lnSpc>
                <a:spcPct val="150000"/>
              </a:lnSpc>
              <a:buClr>
                <a:srgbClr val="4472c4"/>
              </a:buClr>
              <a:buFont typeface="Wingdings" charset="2"/>
              <a:buChar char=""/>
            </a:pPr>
            <a:r>
              <a:rPr b="0" lang="ru-RU" sz="2400" spc="-1" strike="noStrike">
                <a:solidFill>
                  <a:srgbClr val="4472c4"/>
                </a:solidFill>
                <a:latin typeface="Tahoma"/>
                <a:ea typeface="Tahoma"/>
              </a:rPr>
              <a:t>Инновационные образовательные технологии</a:t>
            </a:r>
            <a:endParaRPr b="0" lang="ru-RU" sz="2400" spc="-1" strike="noStrike">
              <a:latin typeface="Arial"/>
            </a:endParaRPr>
          </a:p>
          <a:p>
            <a:pPr marL="285840" indent="-285840">
              <a:lnSpc>
                <a:spcPct val="150000"/>
              </a:lnSpc>
              <a:buClr>
                <a:srgbClr val="4472c4"/>
              </a:buClr>
              <a:buFont typeface="Wingdings" charset="2"/>
              <a:buChar char=""/>
            </a:pPr>
            <a:r>
              <a:rPr b="0" lang="ru-RU" sz="2400" spc="-1" strike="noStrike">
                <a:solidFill>
                  <a:srgbClr val="4472c4"/>
                </a:solidFill>
                <a:latin typeface="Tahoma"/>
                <a:ea typeface="Tahoma"/>
              </a:rPr>
              <a:t>Более</a:t>
            </a:r>
            <a:r>
              <a:rPr b="1" lang="ru-RU" sz="2400" spc="-1" strike="noStrike">
                <a:solidFill>
                  <a:srgbClr val="4472c4"/>
                </a:solidFill>
                <a:latin typeface="Tahoma"/>
                <a:ea typeface="Tahoma"/>
              </a:rPr>
              <a:t> 1000 </a:t>
            </a:r>
            <a:r>
              <a:rPr b="0" lang="ru-RU" sz="2400" spc="-1" strike="noStrike">
                <a:solidFill>
                  <a:srgbClr val="4472c4"/>
                </a:solidFill>
                <a:latin typeface="Tahoma"/>
                <a:ea typeface="Tahoma"/>
              </a:rPr>
              <a:t>единиц новейшего симуляционного оборудования</a:t>
            </a:r>
            <a:endParaRPr b="0" lang="ru-RU" sz="2400" spc="-1" strike="noStrike">
              <a:latin typeface="Arial"/>
            </a:endParaRPr>
          </a:p>
          <a:p>
            <a:pPr marL="285840" indent="-285840">
              <a:lnSpc>
                <a:spcPct val="150000"/>
              </a:lnSpc>
              <a:buClr>
                <a:srgbClr val="4472c4"/>
              </a:buClr>
              <a:buFont typeface="Wingdings" charset="2"/>
              <a:buChar char=""/>
            </a:pPr>
            <a:r>
              <a:rPr b="0" lang="ru-RU" sz="2400" spc="-1" strike="noStrike">
                <a:solidFill>
                  <a:srgbClr val="4472c4"/>
                </a:solidFill>
                <a:latin typeface="Tahoma"/>
                <a:ea typeface="Tahoma"/>
              </a:rPr>
              <a:t>Электронная образовательная среда</a:t>
            </a:r>
            <a:endParaRPr b="0" lang="ru-RU" sz="2400" spc="-1" strike="noStrike">
              <a:latin typeface="Arial"/>
            </a:endParaRPr>
          </a:p>
          <a:p>
            <a:pPr marL="285840" indent="-285840">
              <a:lnSpc>
                <a:spcPct val="150000"/>
              </a:lnSpc>
              <a:buClr>
                <a:srgbClr val="4472c4"/>
              </a:buClr>
              <a:buFont typeface="Wingdings" charset="2"/>
              <a:buChar char=""/>
            </a:pPr>
            <a:r>
              <a:rPr b="0" lang="ru-RU" sz="2400" spc="-1" strike="noStrike">
                <a:solidFill>
                  <a:srgbClr val="4472c4"/>
                </a:solidFill>
                <a:latin typeface="Tahoma"/>
                <a:ea typeface="Tahoma"/>
              </a:rPr>
              <a:t>Ориентация образовательной траектории на практических навыках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38" name="Рисунок 14" descr=""/>
          <p:cNvPicPr/>
          <p:nvPr/>
        </p:nvPicPr>
        <p:blipFill>
          <a:blip r:embed="rId7"/>
          <a:stretch/>
        </p:blipFill>
        <p:spPr>
          <a:xfrm>
            <a:off x="5839920" y="136440"/>
            <a:ext cx="520200" cy="663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Группа 5"/>
          <p:cNvGrpSpPr/>
          <p:nvPr/>
        </p:nvGrpSpPr>
        <p:grpSpPr>
          <a:xfrm>
            <a:off x="1155600" y="136800"/>
            <a:ext cx="4660200" cy="683280"/>
            <a:chOff x="1155600" y="136800"/>
            <a:chExt cx="4660200" cy="683280"/>
          </a:xfrm>
        </p:grpSpPr>
        <p:sp>
          <p:nvSpPr>
            <p:cNvPr id="140" name="Прямоугольник 6"/>
            <p:cNvSpPr/>
            <p:nvPr/>
          </p:nvSpPr>
          <p:spPr>
            <a:xfrm>
              <a:off x="1155600" y="145080"/>
              <a:ext cx="4660200" cy="66564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ahoma"/>
                  <a:ea typeface="Tahoma"/>
                </a:rPr>
                <a:t>ЦЕНТР ПОЛЕВОЙ ВЫУЧКИ</a:t>
              </a:r>
              <a:endParaRPr b="0" lang="ru-RU" sz="2400" spc="-1" strike="noStrike">
                <a:latin typeface="Arial"/>
              </a:endParaRPr>
            </a:p>
          </p:txBody>
        </p:sp>
        <p:sp>
          <p:nvSpPr>
            <p:cNvPr id="141" name="Равнобедренный треугольник 7"/>
            <p:cNvSpPr/>
            <p:nvPr/>
          </p:nvSpPr>
          <p:spPr>
            <a:xfrm flipH="1" rot="10800000">
              <a:off x="5528160" y="136800"/>
              <a:ext cx="286920" cy="68328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142" name="PlaceHolder 1"/>
          <p:cNvSpPr>
            <a:spLocks noGrp="1"/>
          </p:cNvSpPr>
          <p:nvPr>
            <p:ph type="sldNum"/>
          </p:nvPr>
        </p:nvSpPr>
        <p:spPr>
          <a:xfrm>
            <a:off x="161280" y="145080"/>
            <a:ext cx="896400" cy="665640"/>
          </a:xfrm>
          <a:prstGeom prst="rect">
            <a:avLst/>
          </a:prstGeom>
          <a:solidFill>
            <a:srgbClr val="9dc3e6"/>
          </a:solidFill>
          <a:ln w="1260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fld id="{E8BF8BA7-2E87-4F1F-B454-68A52070D215}" type="slidenum">
              <a:rPr b="1" lang="ru-RU" sz="2800" spc="-1" strike="noStrike">
                <a:solidFill>
                  <a:srgbClr val="ffffff"/>
                </a:solidFill>
                <a:latin typeface="Tahoma"/>
                <a:ea typeface="Tahoma"/>
              </a:rPr>
              <a:t>&lt;номер&gt;</a:t>
            </a:fld>
            <a:endParaRPr b="0" lang="ru-RU" sz="2800" spc="-1" strike="noStrike">
              <a:latin typeface="Times New Roman"/>
            </a:endParaRPr>
          </a:p>
        </p:txBody>
      </p:sp>
      <p:pic>
        <p:nvPicPr>
          <p:cNvPr id="143" name="Рисунок 13" descr=""/>
          <p:cNvPicPr/>
          <p:nvPr/>
        </p:nvPicPr>
        <p:blipFill>
          <a:blip r:embed="rId1"/>
          <a:stretch/>
        </p:blipFill>
        <p:spPr>
          <a:xfrm rot="16200000">
            <a:off x="9018000" y="3767400"/>
            <a:ext cx="2481480" cy="3699360"/>
          </a:xfrm>
          <a:prstGeom prst="rect">
            <a:avLst/>
          </a:prstGeom>
          <a:ln w="0">
            <a:noFill/>
          </a:ln>
        </p:spPr>
      </p:pic>
      <p:pic>
        <p:nvPicPr>
          <p:cNvPr id="144" name="Рисунок 14" descr=""/>
          <p:cNvPicPr/>
          <p:nvPr/>
        </p:nvPicPr>
        <p:blipFill>
          <a:blip r:embed="rId2"/>
          <a:stretch/>
        </p:blipFill>
        <p:spPr>
          <a:xfrm rot="5400000">
            <a:off x="7155720" y="50400"/>
            <a:ext cx="2507040" cy="2695680"/>
          </a:xfrm>
          <a:prstGeom prst="rect">
            <a:avLst/>
          </a:prstGeom>
          <a:ln w="0">
            <a:noFill/>
          </a:ln>
        </p:spPr>
      </p:pic>
      <p:sp>
        <p:nvSpPr>
          <p:cNvPr id="145" name="Шестиугольник 15"/>
          <p:cNvSpPr/>
          <p:nvPr/>
        </p:nvSpPr>
        <p:spPr>
          <a:xfrm>
            <a:off x="9319320" y="59400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3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6" name="Шестиугольник 16"/>
          <p:cNvSpPr/>
          <p:nvPr/>
        </p:nvSpPr>
        <p:spPr>
          <a:xfrm>
            <a:off x="7079760" y="176472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4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7" name="Шестиугольник 17"/>
          <p:cNvSpPr/>
          <p:nvPr/>
        </p:nvSpPr>
        <p:spPr>
          <a:xfrm>
            <a:off x="9319320" y="295452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5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8" name="Шестиугольник 18"/>
          <p:cNvSpPr/>
          <p:nvPr/>
        </p:nvSpPr>
        <p:spPr>
          <a:xfrm>
            <a:off x="7089120" y="411516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6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9" name="Прямоугольник 21"/>
          <p:cNvSpPr/>
          <p:nvPr/>
        </p:nvSpPr>
        <p:spPr>
          <a:xfrm>
            <a:off x="468000" y="1449360"/>
            <a:ext cx="5713200" cy="5198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6000" rIns="36000" tIns="36000" bIns="36000" anchor="t">
            <a:noAutofit/>
          </a:bodyPr>
          <a:p>
            <a:pPr marL="285840" indent="-285840">
              <a:lnSpc>
                <a:spcPct val="200000"/>
              </a:lnSpc>
              <a:buClr>
                <a:srgbClr val="4472c4"/>
              </a:buClr>
              <a:buFont typeface="Wingdings" charset="2"/>
              <a:buChar char=""/>
            </a:pPr>
            <a:r>
              <a:rPr b="0" lang="ru-RU" sz="2800" spc="-1" strike="noStrike">
                <a:solidFill>
                  <a:srgbClr val="4472c4"/>
                </a:solidFill>
                <a:latin typeface="Tahoma"/>
                <a:ea typeface="Tahoma"/>
              </a:rPr>
              <a:t>Учебно-полевой центр</a:t>
            </a:r>
            <a:endParaRPr b="0" lang="ru-RU" sz="2800" spc="-1" strike="noStrike">
              <a:latin typeface="Arial"/>
            </a:endParaRPr>
          </a:p>
          <a:p>
            <a:pPr marL="285840" indent="-285840">
              <a:lnSpc>
                <a:spcPct val="200000"/>
              </a:lnSpc>
              <a:buClr>
                <a:srgbClr val="4472c4"/>
              </a:buClr>
              <a:buFont typeface="Wingdings" charset="2"/>
              <a:buChar char=""/>
            </a:pPr>
            <a:r>
              <a:rPr b="0" lang="ru-RU" sz="2800" spc="-1" strike="noStrike">
                <a:solidFill>
                  <a:srgbClr val="4472c4"/>
                </a:solidFill>
                <a:latin typeface="Tahoma"/>
                <a:ea typeface="Tahoma"/>
              </a:rPr>
              <a:t>Центр тактической медицины</a:t>
            </a:r>
            <a:endParaRPr b="0" lang="ru-RU" sz="2800" spc="-1" strike="noStrike">
              <a:latin typeface="Arial"/>
            </a:endParaRPr>
          </a:p>
          <a:p>
            <a:pPr marL="285840" indent="-285840">
              <a:lnSpc>
                <a:spcPct val="200000"/>
              </a:lnSpc>
              <a:buClr>
                <a:srgbClr val="4472c4"/>
              </a:buClr>
              <a:buFont typeface="Wingdings" charset="2"/>
              <a:buChar char=""/>
            </a:pPr>
            <a:r>
              <a:rPr b="0" lang="ru-RU" sz="2800" spc="-1" strike="noStrike">
                <a:solidFill>
                  <a:srgbClr val="4472c4"/>
                </a:solidFill>
                <a:latin typeface="Tahoma"/>
                <a:ea typeface="Tahoma"/>
              </a:rPr>
              <a:t>Тактико-специальные учения</a:t>
            </a:r>
            <a:endParaRPr b="0" lang="ru-RU" sz="2800" spc="-1" strike="noStrike">
              <a:latin typeface="Arial"/>
            </a:endParaRPr>
          </a:p>
          <a:p>
            <a:pPr marL="285840" indent="-285840">
              <a:lnSpc>
                <a:spcPct val="200000"/>
              </a:lnSpc>
              <a:buClr>
                <a:srgbClr val="4472c4"/>
              </a:buClr>
              <a:buFont typeface="Wingdings" charset="2"/>
              <a:buChar char=""/>
            </a:pPr>
            <a:r>
              <a:rPr b="0" lang="ru-RU" sz="2800" spc="-1" strike="noStrike">
                <a:solidFill>
                  <a:srgbClr val="4472c4"/>
                </a:solidFill>
                <a:latin typeface="Tahoma"/>
                <a:ea typeface="Tahoma"/>
              </a:rPr>
              <a:t>Регулярная практика в действующих войсках (силах)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150" name="Рисунок 20" descr=""/>
          <p:cNvPicPr/>
          <p:nvPr/>
        </p:nvPicPr>
        <p:blipFill>
          <a:blip r:embed="rId7"/>
          <a:stretch/>
        </p:blipFill>
        <p:spPr>
          <a:xfrm>
            <a:off x="5839920" y="136440"/>
            <a:ext cx="520200" cy="663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Группа 9"/>
          <p:cNvGrpSpPr/>
          <p:nvPr/>
        </p:nvGrpSpPr>
        <p:grpSpPr>
          <a:xfrm>
            <a:off x="6375960" y="136800"/>
            <a:ext cx="4654080" cy="674280"/>
            <a:chOff x="6375960" y="136800"/>
            <a:chExt cx="4654080" cy="674280"/>
          </a:xfrm>
        </p:grpSpPr>
        <p:sp>
          <p:nvSpPr>
            <p:cNvPr id="152" name="Прямоугольник 10"/>
            <p:cNvSpPr/>
            <p:nvPr/>
          </p:nvSpPr>
          <p:spPr>
            <a:xfrm>
              <a:off x="6375960" y="140760"/>
              <a:ext cx="4654080" cy="6699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r"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ahoma"/>
                  <a:ea typeface="Tahoma"/>
                </a:rPr>
                <a:t>КЛИНИЧЕСКАЯ БАЗА</a:t>
              </a:r>
              <a:endParaRPr b="0" lang="ru-RU" sz="2400" spc="-1" strike="noStrike">
                <a:latin typeface="Arial"/>
              </a:endParaRPr>
            </a:p>
          </p:txBody>
        </p:sp>
        <p:sp>
          <p:nvSpPr>
            <p:cNvPr id="153" name="Равнобедренный треугольник 11"/>
            <p:cNvSpPr/>
            <p:nvPr/>
          </p:nvSpPr>
          <p:spPr>
            <a:xfrm flipH="1" rot="10800000">
              <a:off x="6376680" y="136800"/>
              <a:ext cx="286560" cy="674280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154" name="Номер слайда 21"/>
          <p:cNvSpPr/>
          <p:nvPr/>
        </p:nvSpPr>
        <p:spPr>
          <a:xfrm>
            <a:off x="11139840" y="145080"/>
            <a:ext cx="896400" cy="6656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fld id="{DACD76EB-86A7-4501-971F-51F24594AE81}" type="slidenum">
              <a:rPr b="1" lang="ru-RU" sz="2800" spc="-1" strike="noStrike">
                <a:solidFill>
                  <a:srgbClr val="ffffff"/>
                </a:solidFill>
                <a:latin typeface="Tahoma"/>
                <a:ea typeface="Tahoma"/>
              </a:rPr>
              <a:t>&lt;номер&gt;</a:t>
            </a:fld>
            <a:endParaRPr b="0" lang="ru-RU" sz="2800" spc="-1" strike="noStrike">
              <a:latin typeface="Arial"/>
            </a:endParaRPr>
          </a:p>
        </p:txBody>
      </p:sp>
      <p:pic>
        <p:nvPicPr>
          <p:cNvPr id="155" name="Рисунок 19" descr=""/>
          <p:cNvPicPr/>
          <p:nvPr/>
        </p:nvPicPr>
        <p:blipFill>
          <a:blip r:embed="rId1"/>
          <a:stretch/>
        </p:blipFill>
        <p:spPr>
          <a:xfrm flipH="1" rot="5400000">
            <a:off x="641520" y="3971520"/>
            <a:ext cx="2405880" cy="3367080"/>
          </a:xfrm>
          <a:prstGeom prst="rect">
            <a:avLst/>
          </a:prstGeom>
          <a:ln w="0">
            <a:noFill/>
          </a:ln>
        </p:spPr>
      </p:pic>
      <p:pic>
        <p:nvPicPr>
          <p:cNvPr id="156" name="Рисунок 20" descr=""/>
          <p:cNvPicPr/>
          <p:nvPr/>
        </p:nvPicPr>
        <p:blipFill>
          <a:blip r:embed="rId2"/>
          <a:stretch/>
        </p:blipFill>
        <p:spPr>
          <a:xfrm flipH="1" rot="16200000">
            <a:off x="2681640" y="-128880"/>
            <a:ext cx="2564640" cy="3113280"/>
          </a:xfrm>
          <a:prstGeom prst="rect">
            <a:avLst/>
          </a:prstGeom>
          <a:ln w="0">
            <a:noFill/>
          </a:ln>
        </p:spPr>
      </p:pic>
      <p:sp>
        <p:nvSpPr>
          <p:cNvPr id="157" name="Шестиугольник 21"/>
          <p:cNvSpPr/>
          <p:nvPr/>
        </p:nvSpPr>
        <p:spPr>
          <a:xfrm>
            <a:off x="160560" y="60660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3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8" name="Шестиугольник 22"/>
          <p:cNvSpPr/>
          <p:nvPr/>
        </p:nvSpPr>
        <p:spPr>
          <a:xfrm>
            <a:off x="2442960" y="183204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4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9" name="Шестиугольник 23"/>
          <p:cNvSpPr/>
          <p:nvPr/>
        </p:nvSpPr>
        <p:spPr>
          <a:xfrm>
            <a:off x="226440" y="299808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5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0" name="Шестиугольник 24"/>
          <p:cNvSpPr/>
          <p:nvPr/>
        </p:nvSpPr>
        <p:spPr>
          <a:xfrm>
            <a:off x="2452680" y="418248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6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1" name="Прямоугольник 25"/>
          <p:cNvSpPr/>
          <p:nvPr/>
        </p:nvSpPr>
        <p:spPr>
          <a:xfrm>
            <a:off x="6257160" y="1506960"/>
            <a:ext cx="5713200" cy="5198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6000" rIns="36000" tIns="36000" bIns="36000" anchor="t">
            <a:noAutofit/>
          </a:bodyPr>
          <a:p>
            <a:pPr marL="285840" indent="-285840">
              <a:lnSpc>
                <a:spcPct val="150000"/>
              </a:lnSpc>
              <a:buClr>
                <a:srgbClr val="4472c4"/>
              </a:buClr>
              <a:buFont typeface="Wingdings" charset="2"/>
              <a:buChar char=""/>
            </a:pPr>
            <a:r>
              <a:rPr b="1" lang="ru-RU" sz="2800" spc="-1" strike="noStrike">
                <a:solidFill>
                  <a:srgbClr val="4472c4"/>
                </a:solidFill>
                <a:latin typeface="Tahoma"/>
                <a:ea typeface="Tahoma"/>
              </a:rPr>
              <a:t>38</a:t>
            </a:r>
            <a:r>
              <a:rPr b="0" lang="ru-RU" sz="2800" spc="-1" strike="noStrike">
                <a:solidFill>
                  <a:srgbClr val="4472c4"/>
                </a:solidFill>
                <a:latin typeface="Tahoma"/>
                <a:ea typeface="Tahoma"/>
              </a:rPr>
              <a:t> клинических подразделений</a:t>
            </a:r>
            <a:endParaRPr b="0" lang="ru-RU" sz="2800" spc="-1" strike="noStrike">
              <a:latin typeface="Arial"/>
            </a:endParaRPr>
          </a:p>
          <a:p>
            <a:pPr marL="285840" indent="-285840">
              <a:lnSpc>
                <a:spcPct val="150000"/>
              </a:lnSpc>
              <a:buClr>
                <a:srgbClr val="4472c4"/>
              </a:buClr>
              <a:buFont typeface="Wingdings" charset="2"/>
              <a:buChar char=""/>
            </a:pPr>
            <a:r>
              <a:rPr b="1" lang="ru-RU" sz="2800" spc="-1" strike="noStrike">
                <a:solidFill>
                  <a:srgbClr val="4472c4"/>
                </a:solidFill>
                <a:latin typeface="Tahoma"/>
                <a:ea typeface="Tahoma"/>
              </a:rPr>
              <a:t>75 000 </a:t>
            </a:r>
            <a:r>
              <a:rPr b="0" lang="ru-RU" sz="2800" spc="-1" strike="noStrike">
                <a:solidFill>
                  <a:srgbClr val="4472c4"/>
                </a:solidFill>
                <a:latin typeface="Tahoma"/>
                <a:ea typeface="Tahoma"/>
              </a:rPr>
              <a:t>пациентов в год</a:t>
            </a:r>
            <a:endParaRPr b="0" lang="ru-RU" sz="2800" spc="-1" strike="noStrike">
              <a:latin typeface="Arial"/>
            </a:endParaRPr>
          </a:p>
          <a:p>
            <a:pPr marL="285840" indent="-285840">
              <a:lnSpc>
                <a:spcPct val="150000"/>
              </a:lnSpc>
              <a:buClr>
                <a:srgbClr val="4472c4"/>
              </a:buClr>
              <a:buFont typeface="Wingdings" charset="2"/>
              <a:buChar char=""/>
            </a:pPr>
            <a:r>
              <a:rPr b="0" lang="ru-RU" sz="2800" spc="-1" strike="noStrike">
                <a:solidFill>
                  <a:srgbClr val="4472c4"/>
                </a:solidFill>
                <a:latin typeface="Tahoma"/>
                <a:ea typeface="Tahoma"/>
              </a:rPr>
              <a:t>Новейшее медицинское оборудование</a:t>
            </a:r>
            <a:endParaRPr b="0" lang="ru-RU" sz="2800" spc="-1" strike="noStrike">
              <a:latin typeface="Arial"/>
            </a:endParaRPr>
          </a:p>
          <a:p>
            <a:pPr marL="285840" indent="-285840">
              <a:lnSpc>
                <a:spcPct val="150000"/>
              </a:lnSpc>
              <a:buClr>
                <a:srgbClr val="4472c4"/>
              </a:buClr>
              <a:buFont typeface="Wingdings" charset="2"/>
              <a:buChar char=""/>
            </a:pPr>
            <a:r>
              <a:rPr b="0" lang="ru-RU" sz="2800" spc="-1" strike="noStrike">
                <a:solidFill>
                  <a:srgbClr val="4472c4"/>
                </a:solidFill>
                <a:latin typeface="Tahoma"/>
                <a:ea typeface="Tahoma"/>
              </a:rPr>
              <a:t>Высокотехнологичная медицинская помощь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162" name="Рисунок 26" descr=""/>
          <p:cNvPicPr/>
          <p:nvPr/>
        </p:nvPicPr>
        <p:blipFill>
          <a:blip r:embed="rId7"/>
          <a:stretch/>
        </p:blipFill>
        <p:spPr>
          <a:xfrm>
            <a:off x="5839920" y="136440"/>
            <a:ext cx="520200" cy="663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Группа 5"/>
          <p:cNvGrpSpPr/>
          <p:nvPr/>
        </p:nvGrpSpPr>
        <p:grpSpPr>
          <a:xfrm>
            <a:off x="1155600" y="136800"/>
            <a:ext cx="4660200" cy="683280"/>
            <a:chOff x="1155600" y="136800"/>
            <a:chExt cx="4660200" cy="683280"/>
          </a:xfrm>
        </p:grpSpPr>
        <p:sp>
          <p:nvSpPr>
            <p:cNvPr id="164" name="Прямоугольник 6"/>
            <p:cNvSpPr/>
            <p:nvPr/>
          </p:nvSpPr>
          <p:spPr>
            <a:xfrm>
              <a:off x="1155600" y="145080"/>
              <a:ext cx="4660200" cy="66564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ahoma"/>
                  <a:ea typeface="Tahoma"/>
                </a:rPr>
                <a:t>НАУЧНАЯ РАБОТА</a:t>
              </a:r>
              <a:endParaRPr b="0" lang="ru-RU" sz="2400" spc="-1" strike="noStrike">
                <a:latin typeface="Arial"/>
              </a:endParaRPr>
            </a:p>
          </p:txBody>
        </p:sp>
        <p:sp>
          <p:nvSpPr>
            <p:cNvPr id="165" name="Равнобедренный треугольник 7"/>
            <p:cNvSpPr/>
            <p:nvPr/>
          </p:nvSpPr>
          <p:spPr>
            <a:xfrm flipH="1" rot="10800000">
              <a:off x="5528160" y="136800"/>
              <a:ext cx="286920" cy="68328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166" name="PlaceHolder 1"/>
          <p:cNvSpPr>
            <a:spLocks noGrp="1"/>
          </p:cNvSpPr>
          <p:nvPr>
            <p:ph type="sldNum"/>
          </p:nvPr>
        </p:nvSpPr>
        <p:spPr>
          <a:xfrm>
            <a:off x="161280" y="145080"/>
            <a:ext cx="896400" cy="665640"/>
          </a:xfrm>
          <a:prstGeom prst="rect">
            <a:avLst/>
          </a:prstGeom>
          <a:solidFill>
            <a:srgbClr val="9dc3e6"/>
          </a:solidFill>
          <a:ln w="1260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fld id="{3E4B34F4-11CC-4EDD-9850-B12A9B18F8DC}" type="slidenum">
              <a:rPr b="1" lang="ru-RU" sz="2800" spc="-1" strike="noStrike">
                <a:solidFill>
                  <a:srgbClr val="ffffff"/>
                </a:solidFill>
                <a:latin typeface="Tahoma"/>
                <a:ea typeface="Tahoma"/>
              </a:rPr>
              <a:t>&lt;номер&gt;</a:t>
            </a:fld>
            <a:endParaRPr b="0" lang="ru-RU" sz="2800" spc="-1" strike="noStrike">
              <a:latin typeface="Times New Roman"/>
            </a:endParaRPr>
          </a:p>
        </p:txBody>
      </p:sp>
      <p:pic>
        <p:nvPicPr>
          <p:cNvPr id="167" name="Рисунок 13" descr=""/>
          <p:cNvPicPr/>
          <p:nvPr/>
        </p:nvPicPr>
        <p:blipFill>
          <a:blip r:embed="rId1"/>
          <a:stretch/>
        </p:blipFill>
        <p:spPr>
          <a:xfrm rot="16200000">
            <a:off x="9018000" y="3767400"/>
            <a:ext cx="2481480" cy="3699360"/>
          </a:xfrm>
          <a:prstGeom prst="rect">
            <a:avLst/>
          </a:prstGeom>
          <a:ln w="0">
            <a:noFill/>
          </a:ln>
        </p:spPr>
      </p:pic>
      <p:pic>
        <p:nvPicPr>
          <p:cNvPr id="168" name="Рисунок 14" descr=""/>
          <p:cNvPicPr/>
          <p:nvPr/>
        </p:nvPicPr>
        <p:blipFill>
          <a:blip r:embed="rId2"/>
          <a:stretch/>
        </p:blipFill>
        <p:spPr>
          <a:xfrm rot="5400000">
            <a:off x="7155720" y="50400"/>
            <a:ext cx="2507040" cy="2695680"/>
          </a:xfrm>
          <a:prstGeom prst="rect">
            <a:avLst/>
          </a:prstGeom>
          <a:ln w="0">
            <a:noFill/>
          </a:ln>
        </p:spPr>
      </p:pic>
      <p:sp>
        <p:nvSpPr>
          <p:cNvPr id="169" name="Шестиугольник 15"/>
          <p:cNvSpPr/>
          <p:nvPr/>
        </p:nvSpPr>
        <p:spPr>
          <a:xfrm>
            <a:off x="9319320" y="59400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3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0" name="Шестиугольник 16"/>
          <p:cNvSpPr/>
          <p:nvPr/>
        </p:nvSpPr>
        <p:spPr>
          <a:xfrm>
            <a:off x="7079760" y="176472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4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1" name="Шестиугольник 17"/>
          <p:cNvSpPr/>
          <p:nvPr/>
        </p:nvSpPr>
        <p:spPr>
          <a:xfrm>
            <a:off x="9319320" y="295452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5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2" name="Шестиугольник 18"/>
          <p:cNvSpPr/>
          <p:nvPr/>
        </p:nvSpPr>
        <p:spPr>
          <a:xfrm>
            <a:off x="7089120" y="411516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6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3" name="Прямоугольник 25"/>
          <p:cNvSpPr/>
          <p:nvPr/>
        </p:nvSpPr>
        <p:spPr>
          <a:xfrm>
            <a:off x="396360" y="1222920"/>
            <a:ext cx="5983560" cy="5198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6000" rIns="36000" tIns="36000" bIns="36000" anchor="t">
            <a:noAutofit/>
          </a:bodyPr>
          <a:p>
            <a:pPr marL="285840" indent="-285840">
              <a:lnSpc>
                <a:spcPct val="170000"/>
              </a:lnSpc>
              <a:buClr>
                <a:srgbClr val="4472c4"/>
              </a:buClr>
              <a:buFont typeface="Wingdings" charset="2"/>
              <a:buChar char=""/>
            </a:pPr>
            <a:r>
              <a:rPr b="1" lang="ru-RU" sz="2800" spc="-1" strike="noStrike">
                <a:solidFill>
                  <a:srgbClr val="4472c4"/>
                </a:solidFill>
                <a:latin typeface="Tahoma"/>
                <a:ea typeface="Tahoma"/>
              </a:rPr>
              <a:t>49</a:t>
            </a:r>
            <a:r>
              <a:rPr b="0" lang="ru-RU" sz="2800" spc="-1" strike="noStrike">
                <a:solidFill>
                  <a:srgbClr val="4472c4"/>
                </a:solidFill>
                <a:latin typeface="Tahoma"/>
                <a:ea typeface="Tahoma"/>
              </a:rPr>
              <a:t> научных школ</a:t>
            </a:r>
            <a:endParaRPr b="0" lang="ru-RU" sz="2800" spc="-1" strike="noStrike">
              <a:latin typeface="Arial"/>
            </a:endParaRPr>
          </a:p>
          <a:p>
            <a:pPr marL="285840" indent="-285840">
              <a:lnSpc>
                <a:spcPct val="170000"/>
              </a:lnSpc>
              <a:buClr>
                <a:srgbClr val="4472c4"/>
              </a:buClr>
              <a:buFont typeface="Wingdings" charset="2"/>
              <a:buChar char=""/>
            </a:pPr>
            <a:r>
              <a:rPr b="1" lang="ru-RU" sz="2800" spc="-1" strike="noStrike">
                <a:solidFill>
                  <a:srgbClr val="4472c4"/>
                </a:solidFill>
                <a:latin typeface="Tahoma"/>
                <a:ea typeface="Tahoma"/>
              </a:rPr>
              <a:t>68</a:t>
            </a:r>
            <a:r>
              <a:rPr b="0" lang="ru-RU" sz="2800" spc="-1" strike="noStrike">
                <a:solidFill>
                  <a:srgbClr val="4472c4"/>
                </a:solidFill>
                <a:latin typeface="Tahoma"/>
                <a:ea typeface="Tahoma"/>
              </a:rPr>
              <a:t> военно-научных обществ курсантов и слушателей</a:t>
            </a:r>
            <a:endParaRPr b="0" lang="ru-RU" sz="2800" spc="-1" strike="noStrike">
              <a:latin typeface="Arial"/>
            </a:endParaRPr>
          </a:p>
          <a:p>
            <a:pPr marL="285840" indent="-285840">
              <a:lnSpc>
                <a:spcPct val="170000"/>
              </a:lnSpc>
              <a:buClr>
                <a:srgbClr val="4472c4"/>
              </a:buClr>
              <a:buFont typeface="Wingdings" charset="2"/>
              <a:buChar char=""/>
            </a:pPr>
            <a:r>
              <a:rPr b="0" lang="ru-RU" sz="2800" spc="-1" strike="noStrike">
                <a:solidFill>
                  <a:srgbClr val="4472c4"/>
                </a:solidFill>
                <a:latin typeface="Tahoma"/>
                <a:ea typeface="Tahoma"/>
              </a:rPr>
              <a:t> </a:t>
            </a:r>
            <a:r>
              <a:rPr b="0" lang="ru-RU" sz="2800" spc="-1" strike="noStrike">
                <a:solidFill>
                  <a:srgbClr val="4472c4"/>
                </a:solidFill>
                <a:latin typeface="Tahoma"/>
                <a:ea typeface="Tahoma"/>
              </a:rPr>
              <a:t>Научные конкурсы, премии и гранты</a:t>
            </a:r>
            <a:endParaRPr b="0" lang="ru-RU" sz="2800" spc="-1" strike="noStrike">
              <a:latin typeface="Arial"/>
            </a:endParaRPr>
          </a:p>
          <a:p>
            <a:pPr marL="285840" indent="-285840">
              <a:lnSpc>
                <a:spcPct val="170000"/>
              </a:lnSpc>
              <a:buClr>
                <a:srgbClr val="4472c4"/>
              </a:buClr>
              <a:buFont typeface="Wingdings" charset="2"/>
              <a:buChar char=""/>
            </a:pPr>
            <a:r>
              <a:rPr b="0" lang="ru-RU" sz="2800" spc="-1" strike="noStrike">
                <a:solidFill>
                  <a:srgbClr val="4472c4"/>
                </a:solidFill>
                <a:latin typeface="Tahoma"/>
                <a:ea typeface="Tahoma"/>
              </a:rPr>
              <a:t>Возможность участия в научных исследованиях с первого курса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174" name="Рисунок 26" descr=""/>
          <p:cNvPicPr/>
          <p:nvPr/>
        </p:nvPicPr>
        <p:blipFill>
          <a:blip r:embed="rId7"/>
          <a:stretch/>
        </p:blipFill>
        <p:spPr>
          <a:xfrm>
            <a:off x="5839920" y="136440"/>
            <a:ext cx="520200" cy="663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Группа 9"/>
          <p:cNvGrpSpPr/>
          <p:nvPr/>
        </p:nvGrpSpPr>
        <p:grpSpPr>
          <a:xfrm>
            <a:off x="6375960" y="136800"/>
            <a:ext cx="4654080" cy="674280"/>
            <a:chOff x="6375960" y="136800"/>
            <a:chExt cx="4654080" cy="674280"/>
          </a:xfrm>
        </p:grpSpPr>
        <p:sp>
          <p:nvSpPr>
            <p:cNvPr id="176" name="Прямоугольник 10"/>
            <p:cNvSpPr/>
            <p:nvPr/>
          </p:nvSpPr>
          <p:spPr>
            <a:xfrm>
              <a:off x="6375960" y="140760"/>
              <a:ext cx="4654080" cy="6699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r"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ahoma"/>
                  <a:ea typeface="Tahoma"/>
                </a:rPr>
                <a:t>БЫТ КУРСАНТОВ И СЛУШАТЕЛЕЙ</a:t>
              </a:r>
              <a:endParaRPr b="0" lang="ru-RU" sz="2400" spc="-1" strike="noStrike">
                <a:latin typeface="Arial"/>
              </a:endParaRPr>
            </a:p>
          </p:txBody>
        </p:sp>
        <p:sp>
          <p:nvSpPr>
            <p:cNvPr id="177" name="Равнобедренный треугольник 11"/>
            <p:cNvSpPr/>
            <p:nvPr/>
          </p:nvSpPr>
          <p:spPr>
            <a:xfrm flipH="1" rot="10800000">
              <a:off x="6376680" y="136800"/>
              <a:ext cx="286560" cy="674280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178" name="Номер слайда 21"/>
          <p:cNvSpPr/>
          <p:nvPr/>
        </p:nvSpPr>
        <p:spPr>
          <a:xfrm>
            <a:off x="11139840" y="145080"/>
            <a:ext cx="896400" cy="6656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fld id="{556535BB-323B-499E-8E65-6C439E429EEA}" type="slidenum">
              <a:rPr b="1" lang="ru-RU" sz="2800" spc="-1" strike="noStrike">
                <a:solidFill>
                  <a:srgbClr val="ffffff"/>
                </a:solidFill>
                <a:latin typeface="Tahoma"/>
                <a:ea typeface="Tahoma"/>
              </a:rPr>
              <a:t>&lt;номер&gt;</a:t>
            </a:fld>
            <a:endParaRPr b="0" lang="ru-RU" sz="2800" spc="-1" strike="noStrike">
              <a:latin typeface="Arial"/>
            </a:endParaRPr>
          </a:p>
        </p:txBody>
      </p:sp>
      <p:pic>
        <p:nvPicPr>
          <p:cNvPr id="179" name="Рисунок 19" descr=""/>
          <p:cNvPicPr/>
          <p:nvPr/>
        </p:nvPicPr>
        <p:blipFill>
          <a:blip r:embed="rId1"/>
          <a:stretch/>
        </p:blipFill>
        <p:spPr>
          <a:xfrm flipH="1" rot="5400000">
            <a:off x="641520" y="3971520"/>
            <a:ext cx="2405880" cy="3367080"/>
          </a:xfrm>
          <a:prstGeom prst="rect">
            <a:avLst/>
          </a:prstGeom>
          <a:ln w="0">
            <a:noFill/>
          </a:ln>
        </p:spPr>
      </p:pic>
      <p:pic>
        <p:nvPicPr>
          <p:cNvPr id="180" name="Рисунок 20" descr=""/>
          <p:cNvPicPr/>
          <p:nvPr/>
        </p:nvPicPr>
        <p:blipFill>
          <a:blip r:embed="rId2"/>
          <a:stretch/>
        </p:blipFill>
        <p:spPr>
          <a:xfrm flipH="1" rot="16200000">
            <a:off x="2681640" y="-128880"/>
            <a:ext cx="2564640" cy="3113280"/>
          </a:xfrm>
          <a:prstGeom prst="rect">
            <a:avLst/>
          </a:prstGeom>
          <a:ln w="0">
            <a:noFill/>
          </a:ln>
        </p:spPr>
      </p:pic>
      <p:sp>
        <p:nvSpPr>
          <p:cNvPr id="181" name="Шестиугольник 21"/>
          <p:cNvSpPr/>
          <p:nvPr/>
        </p:nvSpPr>
        <p:spPr>
          <a:xfrm>
            <a:off x="160560" y="60660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3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2" name="Шестиугольник 22"/>
          <p:cNvSpPr/>
          <p:nvPr/>
        </p:nvSpPr>
        <p:spPr>
          <a:xfrm>
            <a:off x="2442960" y="183204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4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3" name="Шестиугольник 23"/>
          <p:cNvSpPr/>
          <p:nvPr/>
        </p:nvSpPr>
        <p:spPr>
          <a:xfrm>
            <a:off x="226440" y="299808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5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4" name="Шестиугольник 24"/>
          <p:cNvSpPr/>
          <p:nvPr/>
        </p:nvSpPr>
        <p:spPr>
          <a:xfrm>
            <a:off x="2452680" y="418248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6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5" name="Прямоугольник 13"/>
          <p:cNvSpPr/>
          <p:nvPr/>
        </p:nvSpPr>
        <p:spPr>
          <a:xfrm>
            <a:off x="6257160" y="1506960"/>
            <a:ext cx="5713200" cy="5198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6000" rIns="36000" tIns="36000" bIns="36000" anchor="t">
            <a:noAutofit/>
          </a:bodyPr>
          <a:p>
            <a:pPr marL="285840" indent="-285840">
              <a:lnSpc>
                <a:spcPct val="150000"/>
              </a:lnSpc>
              <a:buClr>
                <a:srgbClr val="4472c4"/>
              </a:buClr>
              <a:buFont typeface="Wingdings" charset="2"/>
              <a:buChar char=""/>
            </a:pPr>
            <a:r>
              <a:rPr b="0" lang="ru-RU" sz="2800" spc="-1" strike="noStrike">
                <a:solidFill>
                  <a:srgbClr val="4472c4"/>
                </a:solidFill>
                <a:latin typeface="Tahoma"/>
                <a:ea typeface="Tahoma"/>
              </a:rPr>
              <a:t>Проживание в современном гостиничном комплексе</a:t>
            </a:r>
            <a:endParaRPr b="0" lang="ru-RU" sz="2800" spc="-1" strike="noStrike">
              <a:latin typeface="Arial"/>
            </a:endParaRPr>
          </a:p>
          <a:p>
            <a:pPr marL="285840" indent="-285840">
              <a:lnSpc>
                <a:spcPct val="150000"/>
              </a:lnSpc>
              <a:buClr>
                <a:srgbClr val="4472c4"/>
              </a:buClr>
              <a:buFont typeface="Wingdings" charset="2"/>
              <a:buChar char=""/>
            </a:pPr>
            <a:r>
              <a:rPr b="0" lang="ru-RU" sz="2800" spc="-1" strike="noStrike">
                <a:solidFill>
                  <a:srgbClr val="4472c4"/>
                </a:solidFill>
                <a:latin typeface="Tahoma"/>
                <a:ea typeface="Tahoma"/>
              </a:rPr>
              <a:t>Размещение в 2-3-х местных комнатах</a:t>
            </a:r>
            <a:endParaRPr b="0" lang="ru-RU" sz="2800" spc="-1" strike="noStrike">
              <a:latin typeface="Arial"/>
            </a:endParaRPr>
          </a:p>
          <a:p>
            <a:pPr marL="285840" indent="-285840">
              <a:lnSpc>
                <a:spcPct val="150000"/>
              </a:lnSpc>
              <a:buClr>
                <a:srgbClr val="4472c4"/>
              </a:buClr>
              <a:buFont typeface="Wingdings" charset="2"/>
              <a:buChar char=""/>
            </a:pPr>
            <a:r>
              <a:rPr b="0" lang="ru-RU" sz="2800" spc="-1" strike="noStrike">
                <a:solidFill>
                  <a:srgbClr val="4472c4"/>
                </a:solidFill>
                <a:latin typeface="Tahoma"/>
                <a:ea typeface="Tahoma"/>
              </a:rPr>
              <a:t>Комфортный быт</a:t>
            </a:r>
            <a:endParaRPr b="0" lang="ru-RU" sz="2800" spc="-1" strike="noStrike">
              <a:latin typeface="Arial"/>
            </a:endParaRPr>
          </a:p>
          <a:p>
            <a:pPr marL="285840" indent="-285840">
              <a:lnSpc>
                <a:spcPct val="150000"/>
              </a:lnSpc>
              <a:buClr>
                <a:srgbClr val="4472c4"/>
              </a:buClr>
              <a:buFont typeface="Wingdings" charset="2"/>
              <a:buChar char=""/>
            </a:pPr>
            <a:r>
              <a:rPr b="0" lang="ru-RU" sz="2800" spc="-1" strike="noStrike">
                <a:solidFill>
                  <a:srgbClr val="4472c4"/>
                </a:solidFill>
                <a:latin typeface="Tahoma"/>
                <a:ea typeface="Tahoma"/>
              </a:rPr>
              <a:t>Ресторан армейского питания -«шведский стол»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186" name="Рисунок 14" descr=""/>
          <p:cNvPicPr/>
          <p:nvPr/>
        </p:nvPicPr>
        <p:blipFill>
          <a:blip r:embed="rId7"/>
          <a:stretch/>
        </p:blipFill>
        <p:spPr>
          <a:xfrm>
            <a:off x="5839920" y="136440"/>
            <a:ext cx="520200" cy="663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Группа 5"/>
          <p:cNvGrpSpPr/>
          <p:nvPr/>
        </p:nvGrpSpPr>
        <p:grpSpPr>
          <a:xfrm>
            <a:off x="1155600" y="136800"/>
            <a:ext cx="4660200" cy="683280"/>
            <a:chOff x="1155600" y="136800"/>
            <a:chExt cx="4660200" cy="683280"/>
          </a:xfrm>
        </p:grpSpPr>
        <p:sp>
          <p:nvSpPr>
            <p:cNvPr id="188" name="Прямоугольник 6"/>
            <p:cNvSpPr/>
            <p:nvPr/>
          </p:nvSpPr>
          <p:spPr>
            <a:xfrm>
              <a:off x="1155600" y="145080"/>
              <a:ext cx="4660200" cy="66564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ahoma"/>
                  <a:ea typeface="Tahoma"/>
                </a:rPr>
                <a:t>СПОРТИВНАЯ ЖИЗНЬ</a:t>
              </a:r>
              <a:endParaRPr b="0" lang="ru-RU" sz="2400" spc="-1" strike="noStrike">
                <a:latin typeface="Arial"/>
              </a:endParaRPr>
            </a:p>
          </p:txBody>
        </p:sp>
        <p:sp>
          <p:nvSpPr>
            <p:cNvPr id="189" name="Равнобедренный треугольник 7"/>
            <p:cNvSpPr/>
            <p:nvPr/>
          </p:nvSpPr>
          <p:spPr>
            <a:xfrm flipH="1" rot="10800000">
              <a:off x="5528160" y="136800"/>
              <a:ext cx="286920" cy="68328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190" name="PlaceHolder 1"/>
          <p:cNvSpPr>
            <a:spLocks noGrp="1"/>
          </p:cNvSpPr>
          <p:nvPr>
            <p:ph type="sldNum"/>
          </p:nvPr>
        </p:nvSpPr>
        <p:spPr>
          <a:xfrm>
            <a:off x="161280" y="145080"/>
            <a:ext cx="896400" cy="665640"/>
          </a:xfrm>
          <a:prstGeom prst="rect">
            <a:avLst/>
          </a:prstGeom>
          <a:solidFill>
            <a:srgbClr val="9dc3e6"/>
          </a:solidFill>
          <a:ln w="1260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fld id="{DA815C3C-8DB4-478B-99ED-3AB4D0A0AF73}" type="slidenum">
              <a:rPr b="1" lang="ru-RU" sz="2800" spc="-1" strike="noStrike">
                <a:solidFill>
                  <a:srgbClr val="ffffff"/>
                </a:solidFill>
                <a:latin typeface="Tahoma"/>
                <a:ea typeface="Tahoma"/>
              </a:rPr>
              <a:t>&lt;номер&gt;</a:t>
            </a:fld>
            <a:endParaRPr b="0" lang="ru-RU" sz="2800" spc="-1" strike="noStrike">
              <a:latin typeface="Times New Roman"/>
            </a:endParaRPr>
          </a:p>
        </p:txBody>
      </p:sp>
      <p:pic>
        <p:nvPicPr>
          <p:cNvPr id="191" name="Рисунок 13" descr=""/>
          <p:cNvPicPr/>
          <p:nvPr/>
        </p:nvPicPr>
        <p:blipFill>
          <a:blip r:embed="rId1"/>
          <a:stretch/>
        </p:blipFill>
        <p:spPr>
          <a:xfrm rot="16200000">
            <a:off x="9018000" y="3767400"/>
            <a:ext cx="2481480" cy="3699360"/>
          </a:xfrm>
          <a:prstGeom prst="rect">
            <a:avLst/>
          </a:prstGeom>
          <a:ln w="0">
            <a:noFill/>
          </a:ln>
        </p:spPr>
      </p:pic>
      <p:pic>
        <p:nvPicPr>
          <p:cNvPr id="192" name="Рисунок 14" descr=""/>
          <p:cNvPicPr/>
          <p:nvPr/>
        </p:nvPicPr>
        <p:blipFill>
          <a:blip r:embed="rId2"/>
          <a:stretch/>
        </p:blipFill>
        <p:spPr>
          <a:xfrm rot="5400000">
            <a:off x="7155720" y="50400"/>
            <a:ext cx="2507040" cy="2695680"/>
          </a:xfrm>
          <a:prstGeom prst="rect">
            <a:avLst/>
          </a:prstGeom>
          <a:ln w="0">
            <a:noFill/>
          </a:ln>
        </p:spPr>
      </p:pic>
      <p:sp>
        <p:nvSpPr>
          <p:cNvPr id="193" name="Шестиугольник 15"/>
          <p:cNvSpPr/>
          <p:nvPr/>
        </p:nvSpPr>
        <p:spPr>
          <a:xfrm>
            <a:off x="9319320" y="59400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3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4" name="Шестиугольник 16"/>
          <p:cNvSpPr/>
          <p:nvPr/>
        </p:nvSpPr>
        <p:spPr>
          <a:xfrm>
            <a:off x="7079760" y="176472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4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5" name="Шестиугольник 17"/>
          <p:cNvSpPr/>
          <p:nvPr/>
        </p:nvSpPr>
        <p:spPr>
          <a:xfrm>
            <a:off x="9319320" y="295452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5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6" name="Шестиугольник 18"/>
          <p:cNvSpPr/>
          <p:nvPr/>
        </p:nvSpPr>
        <p:spPr>
          <a:xfrm>
            <a:off x="7089120" y="4115160"/>
            <a:ext cx="2728440" cy="229320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6"/>
            <a:srcRect/>
            <a:stretch/>
          </a:blip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7" name="Прямоугольник 19"/>
          <p:cNvSpPr/>
          <p:nvPr/>
        </p:nvSpPr>
        <p:spPr>
          <a:xfrm>
            <a:off x="317520" y="1316880"/>
            <a:ext cx="5983560" cy="5198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6000" rIns="36000" tIns="36000" bIns="36000" anchor="t">
            <a:noAutofit/>
          </a:bodyPr>
          <a:p>
            <a:pPr marL="285840" indent="-285840">
              <a:lnSpc>
                <a:spcPct val="150000"/>
              </a:lnSpc>
              <a:buClr>
                <a:srgbClr val="4472c4"/>
              </a:buClr>
              <a:buFont typeface="Wingdings" charset="2"/>
              <a:buChar char=""/>
            </a:pPr>
            <a:r>
              <a:rPr b="0" lang="ru-RU" sz="2800" spc="-1" strike="noStrike">
                <a:solidFill>
                  <a:srgbClr val="4472c4"/>
                </a:solidFill>
                <a:latin typeface="Tahoma"/>
                <a:ea typeface="Tahoma"/>
              </a:rPr>
              <a:t>Тренажерные</a:t>
            </a:r>
            <a:br/>
            <a:r>
              <a:rPr b="0" lang="ru-RU" sz="2800" spc="-1" strike="noStrike">
                <a:solidFill>
                  <a:srgbClr val="4472c4"/>
                </a:solidFill>
                <a:latin typeface="Tahoma"/>
                <a:ea typeface="Tahoma"/>
              </a:rPr>
              <a:t>и игровые залы</a:t>
            </a:r>
            <a:endParaRPr b="0" lang="ru-RU" sz="2800" spc="-1" strike="noStrike">
              <a:latin typeface="Arial"/>
            </a:endParaRPr>
          </a:p>
          <a:p>
            <a:pPr marL="285840" indent="-285840">
              <a:lnSpc>
                <a:spcPct val="150000"/>
              </a:lnSpc>
              <a:buClr>
                <a:srgbClr val="4472c4"/>
              </a:buClr>
              <a:buFont typeface="Wingdings" charset="2"/>
              <a:buChar char=""/>
            </a:pPr>
            <a:r>
              <a:rPr b="0" lang="ru-RU" sz="2800" spc="-1" strike="noStrike">
                <a:solidFill>
                  <a:srgbClr val="4472c4"/>
                </a:solidFill>
                <a:latin typeface="Tahoma"/>
                <a:ea typeface="Tahoma"/>
              </a:rPr>
              <a:t>Стадион и спортивные городки</a:t>
            </a:r>
            <a:endParaRPr b="0" lang="ru-RU" sz="2800" spc="-1" strike="noStrike">
              <a:latin typeface="Arial"/>
            </a:endParaRPr>
          </a:p>
          <a:p>
            <a:pPr marL="285840" indent="-285840">
              <a:lnSpc>
                <a:spcPct val="150000"/>
              </a:lnSpc>
              <a:buClr>
                <a:srgbClr val="4472c4"/>
              </a:buClr>
              <a:buFont typeface="Wingdings" charset="2"/>
              <a:buChar char=""/>
            </a:pPr>
            <a:r>
              <a:rPr b="0" lang="ru-RU" sz="2800" spc="-1" strike="noStrike">
                <a:solidFill>
                  <a:srgbClr val="4472c4"/>
                </a:solidFill>
                <a:latin typeface="Tahoma"/>
                <a:ea typeface="Tahoma"/>
              </a:rPr>
              <a:t>Профессиональный бассейн</a:t>
            </a:r>
            <a:endParaRPr b="0" lang="ru-RU" sz="2800" spc="-1" strike="noStrike">
              <a:latin typeface="Arial"/>
            </a:endParaRPr>
          </a:p>
          <a:p>
            <a:pPr marL="285840" indent="-285840">
              <a:lnSpc>
                <a:spcPct val="150000"/>
              </a:lnSpc>
              <a:buClr>
                <a:srgbClr val="4472c4"/>
              </a:buClr>
              <a:buFont typeface="Wingdings" charset="2"/>
              <a:buChar char=""/>
            </a:pPr>
            <a:r>
              <a:rPr b="1" lang="ru-RU" sz="2800" spc="-1" strike="noStrike">
                <a:solidFill>
                  <a:srgbClr val="4472c4"/>
                </a:solidFill>
                <a:latin typeface="Tahoma"/>
                <a:ea typeface="Tahoma"/>
              </a:rPr>
              <a:t>28 </a:t>
            </a:r>
            <a:r>
              <a:rPr b="0" lang="ru-RU" sz="2800" spc="-1" strike="noStrike">
                <a:solidFill>
                  <a:srgbClr val="4472c4"/>
                </a:solidFill>
                <a:latin typeface="Tahoma"/>
                <a:ea typeface="Tahoma"/>
              </a:rPr>
              <a:t>спортивных секций и кружков</a:t>
            </a:r>
            <a:endParaRPr b="0" lang="ru-RU" sz="2800" spc="-1" strike="noStrike">
              <a:latin typeface="Arial"/>
            </a:endParaRPr>
          </a:p>
          <a:p>
            <a:pPr marL="285840" indent="-285840">
              <a:lnSpc>
                <a:spcPct val="150000"/>
              </a:lnSpc>
              <a:buClr>
                <a:srgbClr val="4472c4"/>
              </a:buClr>
              <a:buFont typeface="Wingdings" charset="2"/>
              <a:buChar char=""/>
            </a:pPr>
            <a:r>
              <a:rPr b="0" lang="ru-RU" sz="2800" spc="-1" strike="noStrike">
                <a:solidFill>
                  <a:srgbClr val="4472c4"/>
                </a:solidFill>
                <a:latin typeface="Tahoma"/>
                <a:ea typeface="Tahoma"/>
              </a:rPr>
              <a:t>Внутриакадемические </a:t>
            </a:r>
            <a:br/>
            <a:r>
              <a:rPr b="0" lang="ru-RU" sz="2800" spc="-1" strike="noStrike">
                <a:solidFill>
                  <a:srgbClr val="4472c4"/>
                </a:solidFill>
                <a:latin typeface="Tahoma"/>
                <a:ea typeface="Tahoma"/>
              </a:rPr>
              <a:t>и Российские соревнования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198" name="Рисунок 20" descr=""/>
          <p:cNvPicPr/>
          <p:nvPr/>
        </p:nvPicPr>
        <p:blipFill>
          <a:blip r:embed="rId7"/>
          <a:stretch/>
        </p:blipFill>
        <p:spPr>
          <a:xfrm>
            <a:off x="5839920" y="136440"/>
            <a:ext cx="520200" cy="663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1115</TotalTime>
  <Application>LibreOffice/7.2.2.2$Windows_X86_64 LibreOffice_project/02b2acce88a210515b4a5bb2e46cbfb63fe97d56</Application>
  <AppVersion>15.0000</AppVersion>
  <Words>652</Words>
  <Paragraphs>174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2022-10-13T07:28:33Z</dcterms:created>
  <dc:creator>User</dc:creator>
  <dc:description>Презентация отчета агитатора (PowerPoint)</dc:description>
  <cp:keywords>презентация отчета агитатора презентация отчета агитатора презентация отчета отчет агитатор</cp:keywords>
  <dc:language>ru-RU</dc:language>
  <cp:lastModifiedBy/>
  <dcterms:modified xsi:type="dcterms:W3CDTF">2023-02-17T10:22:45Z</dcterms:modified>
  <cp:revision>77</cp:revision>
  <dc:subject>Презентация отчета агитатора (PowerPoint)</dc:subject>
  <dc:title>Презентация отчета агитатора (PowerPoint)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18</vt:i4>
  </property>
  <property fmtid="{D5CDD505-2E9C-101B-9397-08002B2CF9AE}" pid="3" name="PresentationFormat">
    <vt:lpwstr>Широкоэкранный</vt:lpwstr>
  </property>
  <property fmtid="{D5CDD505-2E9C-101B-9397-08002B2CF9AE}" pid="4" name="Slides">
    <vt:i4>18</vt:i4>
  </property>
</Properties>
</file>