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0" r:id="rId2"/>
    <p:sldId id="259" r:id="rId3"/>
    <p:sldId id="276" r:id="rId4"/>
    <p:sldId id="281" r:id="rId5"/>
    <p:sldId id="262" r:id="rId6"/>
    <p:sldId id="277" r:id="rId7"/>
    <p:sldId id="278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2" r:id="rId19"/>
    <p:sldId id="286" r:id="rId20"/>
    <p:sldId id="287" r:id="rId21"/>
    <p:sldId id="283" r:id="rId22"/>
    <p:sldId id="284" r:id="rId23"/>
    <p:sldId id="285" r:id="rId24"/>
    <p:sldId id="288" r:id="rId25"/>
    <p:sldId id="27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2" autoAdjust="0"/>
    <p:restoredTop sz="92521" autoAdjust="0"/>
  </p:normalViewPr>
  <p:slideViewPr>
    <p:cSldViewPr>
      <p:cViewPr varScale="1">
        <p:scale>
          <a:sx n="107" d="100"/>
          <a:sy n="107" d="100"/>
        </p:scale>
        <p:origin x="118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E2B34-3B40-4069-BB12-D8C3A3CBB5E4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19B12-1AA7-4FF0-AFF8-F5EA1328B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2583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20E39-E2D4-4075-B8D0-94E5AE1B0FF0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71462-9450-4586-B236-4FEDA2FCE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4426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F68F-4D0D-4EC2-AC0F-9ACEDA3B4CE7}" type="datetime1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31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9CBA-D061-481B-AE40-044517424FF5}" type="datetime1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71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1047-A38F-4AF5-ADEE-1875C62F8F1D}" type="datetime1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3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6650-2407-49E6-9B92-799B742C8C7A}" type="datetime1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35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120C0-6C5C-4BE4-9190-2116535491B9}" type="datetime1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16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C03F-07C9-433B-8317-0708B0BB1ADB}" type="datetime1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15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FB60-67B4-4F6C-B801-3E516E5CA406}" type="datetime1">
              <a:rPr lang="ru-RU" smtClean="0"/>
              <a:t>14.01.2015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52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F279-44DF-42FD-BFE1-334C6B0B53C3}" type="datetime1">
              <a:rPr lang="ru-RU" smtClean="0"/>
              <a:t>14.01.2015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02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E05A-6655-447A-B95A-81CB93AB9260}" type="datetime1">
              <a:rPr lang="ru-RU" smtClean="0"/>
              <a:t>14.01.2015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99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5BA07-ECDC-4284-B3A6-6B5B0F6D29B6}" type="datetime1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2E061-2E7C-417F-B47A-B278F12D6AB4}" type="datetime1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1000">
              <a:schemeClr val="tx2">
                <a:lumMod val="29000"/>
                <a:lumOff val="71000"/>
              </a:schemeClr>
            </a:gs>
            <a:gs pos="100000">
              <a:srgbClr val="FF0000">
                <a:lumMod val="70000"/>
                <a:lumOff val="3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4D478-E940-43E5-BAFF-3F6D54612C31}" type="datetime1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5D6C4-9B49-4C95-A8D4-CEE3D70E56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eda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907" name="Rectangle 2147"/>
          <p:cNvSpPr>
            <a:spLocks noChangeArrowheads="1"/>
          </p:cNvSpPr>
          <p:nvPr/>
        </p:nvSpPr>
        <p:spPr bwMode="auto">
          <a:xfrm>
            <a:off x="-19050" y="1916113"/>
            <a:ext cx="91440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srgbClr val="003399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14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6402" y="1196752"/>
            <a:ext cx="8569325" cy="1908215"/>
          </a:xfrm>
          <a:prstGeom prst="rect">
            <a:avLst/>
          </a:prstGeom>
          <a:noFill/>
          <a:ln>
            <a:noFill/>
          </a:ln>
          <a:effectLst>
            <a:outerShdw dist="71842" dir="81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cap="all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«Рекомендации по заполнению справки о доходах, расходах, </a:t>
            </a:r>
            <a:r>
              <a:rPr lang="ru-RU" sz="2800" cap="al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 </a:t>
            </a:r>
            <a:r>
              <a:rPr lang="ru-RU" sz="2800" cap="all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имуществе и обязательствах имущественного характера»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5660" y="3429000"/>
            <a:ext cx="914400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400" dirty="0">
              <a:solidFill>
                <a:srgbClr val="663300"/>
              </a:solidFill>
              <a:latin typeface="Impact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Начальник группы </a:t>
            </a:r>
            <a:r>
              <a:rPr lang="ru-RU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противодействия </a:t>
            </a:r>
            <a:endParaRPr lang="ru-RU" sz="24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к</a:t>
            </a:r>
            <a:r>
              <a:rPr lang="ru-RU" sz="24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оррупционных и иных правонарушений</a:t>
            </a:r>
            <a:r>
              <a:rPr lang="ru-RU" sz="24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/>
            </a:r>
            <a:br>
              <a:rPr lang="ru-RU" sz="24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</a:br>
            <a:endParaRPr lang="ru-RU" sz="24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подполковник СОЛОВЬЕВ Александр Николаевич</a:t>
            </a:r>
            <a:endParaRPr kumimoji="1" lang="ru-RU" sz="32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1480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395288" y="2492375"/>
            <a:ext cx="35290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Продолжение образца заполнения подраздела </a:t>
            </a:r>
          </a:p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3.1 Недвижимое имущество </a:t>
            </a: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827584" y="3745312"/>
            <a:ext cx="2921074" cy="2419991"/>
          </a:xfrm>
          <a:prstGeom prst="wedgeRoundRectCallout">
            <a:avLst>
              <a:gd name="adj1" fmla="val 49602"/>
              <a:gd name="adj2" fmla="val -20057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Типовая ошибка: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указываются ВСЕ объекты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недвижимого имущества (квартиры, участки, дома, нежилые помещения и т.д.), находящиеся в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собственности государственного служащего (гражданина) или работника, его супруги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(супруга) и (или)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несовершеннолетних 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детей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304141"/>
              </p:ext>
            </p:extLst>
          </p:nvPr>
        </p:nvGraphicFramePr>
        <p:xfrm>
          <a:off x="4071759" y="-9625"/>
          <a:ext cx="5072242" cy="6867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225"/>
                <a:gridCol w="1177919"/>
                <a:gridCol w="1003493"/>
                <a:gridCol w="1056676"/>
                <a:gridCol w="566342"/>
                <a:gridCol w="915587"/>
              </a:tblGrid>
              <a:tr h="3276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Квартиры: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7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Гаражи: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3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Иное недвижимое имущество: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959" marR="489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19562" y="264766"/>
            <a:ext cx="1047387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двухкомнатная</a:t>
            </a:r>
            <a:r>
              <a:rPr lang="ru-RU" sz="1050" dirty="0" smtClean="0"/>
              <a:t> </a:t>
            </a:r>
            <a:r>
              <a:rPr lang="ru-RU" sz="1050" b="1" i="1" dirty="0"/>
              <a:t>квартира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97297" y="437904"/>
            <a:ext cx="1047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общая </a:t>
            </a:r>
            <a:r>
              <a:rPr lang="ru-RU" sz="1050" b="1" i="1" dirty="0"/>
              <a:t>долевая – 1/2 доли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671591" y="447331"/>
            <a:ext cx="937965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г. Орел,   </a:t>
            </a:r>
            <a:endParaRPr lang="ru-RU" sz="1050" dirty="0"/>
          </a:p>
          <a:p>
            <a:pPr algn="ctr"/>
            <a:r>
              <a:rPr lang="ru-RU" sz="1050" b="1" i="1" dirty="0"/>
              <a:t> ул. Северная, </a:t>
            </a:r>
            <a:endParaRPr lang="ru-RU" sz="1050" dirty="0"/>
          </a:p>
          <a:p>
            <a:pPr algn="ctr"/>
            <a:r>
              <a:rPr lang="ru-RU" sz="1050" b="1" i="1" dirty="0"/>
              <a:t>д. 34, кв. 10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768933" y="456758"/>
            <a:ext cx="36162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64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1206" y="441047"/>
            <a:ext cx="892794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Договор купли-продажи квартиры </a:t>
            </a:r>
            <a:endParaRPr lang="ru-RU" sz="1050" b="1" dirty="0"/>
          </a:p>
          <a:p>
            <a:pPr algn="ctr"/>
            <a:r>
              <a:rPr lang="ru-RU" sz="1050" b="1" i="1" dirty="0"/>
              <a:t>от 01.10.2013 № 365/154</a:t>
            </a:r>
            <a:endParaRPr lang="ru-RU" sz="1050" b="1" dirty="0"/>
          </a:p>
          <a:p>
            <a:pPr algn="ctr"/>
            <a:r>
              <a:rPr lang="ru-RU" sz="1050" b="1" i="1" dirty="0"/>
              <a:t>Собственные накопления и заемные средства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99992" y="2080339"/>
            <a:ext cx="1047387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</a:t>
            </a:r>
            <a:r>
              <a:rPr lang="ru-RU" sz="1050" b="1" i="1" dirty="0"/>
              <a:t>комната в </a:t>
            </a:r>
            <a:r>
              <a:rPr lang="ru-RU" sz="1050" b="1" i="1" dirty="0" smtClean="0"/>
              <a:t>двухкомнатной </a:t>
            </a:r>
            <a:r>
              <a:rPr lang="ru-RU" sz="1050" b="1" i="1" dirty="0"/>
              <a:t>квартире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80904" y="2092711"/>
            <a:ext cx="104738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668315" y="2092711"/>
            <a:ext cx="937965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г. Орел,             ул. Петина, </a:t>
            </a:r>
            <a:endParaRPr lang="ru-RU" sz="1050" b="1" i="1" dirty="0" smtClean="0"/>
          </a:p>
          <a:p>
            <a:pPr algn="ctr"/>
            <a:r>
              <a:rPr lang="ru-RU" sz="1050" b="1" i="1" dirty="0" smtClean="0"/>
              <a:t>д</a:t>
            </a:r>
            <a:r>
              <a:rPr lang="ru-RU" sz="1050" b="1" i="1" dirty="0"/>
              <a:t>. 4, кв. 17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772703" y="2132095"/>
            <a:ext cx="36162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 smtClean="0"/>
              <a:t>25</a:t>
            </a:r>
            <a:endParaRPr lang="ru-RU" sz="1050" b="1" i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222331" y="2074591"/>
            <a:ext cx="921669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Договор </a:t>
            </a:r>
            <a:r>
              <a:rPr lang="ru-RU" sz="1050" b="1" i="1" dirty="0" smtClean="0"/>
              <a:t>купли-продажи </a:t>
            </a:r>
            <a:endParaRPr lang="ru-RU" sz="1050" b="1" i="1" dirty="0"/>
          </a:p>
          <a:p>
            <a:pPr algn="ctr"/>
            <a:r>
              <a:rPr lang="ru-RU" sz="1050" b="1" i="1" dirty="0"/>
              <a:t>от 11.03.1998 № 11/8549</a:t>
            </a:r>
          </a:p>
          <a:p>
            <a:pPr algn="ctr"/>
            <a:r>
              <a:rPr lang="ru-RU" sz="1050" b="1" i="1" dirty="0"/>
              <a:t>Собственные </a:t>
            </a:r>
            <a:r>
              <a:rPr lang="ru-RU" sz="1050" b="1" i="1" dirty="0" smtClean="0"/>
              <a:t>накопления</a:t>
            </a:r>
            <a:endParaRPr lang="ru-RU" sz="1050" b="1" i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30301" y="3455425"/>
            <a:ext cx="87053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гараж</a:t>
            </a:r>
            <a:endParaRPr lang="ru-RU" sz="1050" b="1" i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80903" y="3455437"/>
            <a:ext cx="104738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664816" y="3455484"/>
            <a:ext cx="937965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Московская обл.,</a:t>
            </a:r>
          </a:p>
          <a:p>
            <a:pPr algn="ctr"/>
            <a:r>
              <a:rPr lang="ru-RU" sz="1050" b="1" i="1" dirty="0"/>
              <a:t>г. Красногорск, ул. Северная, </a:t>
            </a:r>
            <a:r>
              <a:rPr lang="ru-RU" sz="1050" b="1" i="1" dirty="0" err="1"/>
              <a:t>ГСК</a:t>
            </a:r>
            <a:r>
              <a:rPr lang="ru-RU" sz="1050" b="1" i="1" dirty="0"/>
              <a:t> «Заря»</a:t>
            </a:r>
          </a:p>
          <a:p>
            <a:pPr algn="ctr"/>
            <a:endParaRPr lang="ru-RU" sz="1050" b="1" i="1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743107" y="3454203"/>
            <a:ext cx="36162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 smtClean="0"/>
              <a:t>20</a:t>
            </a:r>
            <a:endParaRPr lang="ru-RU" sz="1050" b="1" i="1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242726" y="3443501"/>
            <a:ext cx="901274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Договор </a:t>
            </a:r>
            <a:r>
              <a:rPr lang="ru-RU" sz="1050" b="1" i="1" dirty="0" smtClean="0"/>
              <a:t>купли-продажи </a:t>
            </a:r>
            <a:r>
              <a:rPr lang="ru-RU" sz="1050" b="1" i="1" dirty="0"/>
              <a:t>гаража </a:t>
            </a:r>
          </a:p>
          <a:p>
            <a:pPr algn="ctr"/>
            <a:r>
              <a:rPr lang="ru-RU" sz="1050" b="1" i="1" dirty="0"/>
              <a:t>от 08.11.2011  № 199/</a:t>
            </a:r>
          </a:p>
          <a:p>
            <a:pPr algn="ctr"/>
            <a:r>
              <a:rPr lang="ru-RU" sz="1050" b="1" i="1" dirty="0"/>
              <a:t>12-356</a:t>
            </a:r>
          </a:p>
          <a:p>
            <a:pPr algn="ctr"/>
            <a:r>
              <a:rPr lang="ru-RU" sz="1050" b="1" i="1" dirty="0"/>
              <a:t>Собственные </a:t>
            </a:r>
            <a:r>
              <a:rPr lang="ru-RU" sz="1050" b="1" i="1" dirty="0" smtClean="0"/>
              <a:t>накопления</a:t>
            </a:r>
            <a:endParaRPr lang="ru-RU" sz="1050" b="1" i="1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39927" y="6335282"/>
            <a:ext cx="87053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не </a:t>
            </a:r>
            <a:r>
              <a:rPr lang="ru-RU" sz="1050" b="1" i="1" dirty="0"/>
              <a:t>имею</a:t>
            </a:r>
          </a:p>
        </p:txBody>
      </p:sp>
      <p:sp>
        <p:nvSpPr>
          <p:cNvPr id="23" name="Овальная выноска 22"/>
          <p:cNvSpPr/>
          <p:nvPr/>
        </p:nvSpPr>
        <p:spPr>
          <a:xfrm>
            <a:off x="186100" y="907532"/>
            <a:ext cx="3771794" cy="1440160"/>
          </a:xfrm>
          <a:prstGeom prst="wedgeEllipseCallout">
            <a:avLst>
              <a:gd name="adj1" fmla="val 153152"/>
              <a:gd name="adj2" fmla="val -7404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Площадь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недвижимого имущества указывается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полностью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не пропорционально доле, принадлежащей государственному служащему (гражданину) или работнику и членам их семей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373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525971" y="2059101"/>
            <a:ext cx="35274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В данном подразделе </a:t>
            </a:r>
            <a:r>
              <a:rPr lang="ru-RU" sz="2000" dirty="0" smtClean="0">
                <a:latin typeface="Arial" charset="0"/>
                <a:cs typeface="Arial" charset="0"/>
              </a:rPr>
              <a:t>исключен пункт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«Автоприцепы».</a:t>
            </a:r>
          </a:p>
          <a:p>
            <a:pPr algn="ctr" eaLnBrk="1" hangingPunct="1"/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>
                <a:latin typeface="Arial" charset="0"/>
                <a:cs typeface="Arial" charset="0"/>
              </a:rPr>
              <a:t>Кроме того, в </a:t>
            </a:r>
            <a:r>
              <a:rPr lang="ru-RU" sz="2000" dirty="0" smtClean="0">
                <a:latin typeface="Arial" charset="0"/>
                <a:cs typeface="Arial" charset="0"/>
              </a:rPr>
              <a:t>графе 2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«Вид и марка транспортного средства» </a:t>
            </a:r>
            <a:r>
              <a:rPr lang="ru-RU" sz="2000" dirty="0">
                <a:latin typeface="Arial" charset="0"/>
                <a:cs typeface="Arial" charset="0"/>
              </a:rPr>
              <a:t>необходимо дополнительно указывать </a:t>
            </a:r>
            <a:r>
              <a:rPr lang="ru-RU" sz="2000" b="1" dirty="0">
                <a:latin typeface="Arial" charset="0"/>
                <a:cs typeface="Arial" charset="0"/>
              </a:rPr>
              <a:t>модель транспортного средства и год его изготовления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85380"/>
              </p:ext>
            </p:extLst>
          </p:nvPr>
        </p:nvGraphicFramePr>
        <p:xfrm>
          <a:off x="4178619" y="367163"/>
          <a:ext cx="4965381" cy="6490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41"/>
                <a:gridCol w="1764651"/>
                <a:gridCol w="1141609"/>
                <a:gridCol w="1691680"/>
              </a:tblGrid>
              <a:tr h="1004519">
                <a:tc>
                  <a:txBody>
                    <a:bodyPr/>
                    <a:lstStyle/>
                    <a:p>
                      <a:pPr indent="7175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п/п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 собственности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Место регистрации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16">
                <a:tc>
                  <a:txBody>
                    <a:bodyPr/>
                    <a:lstStyle/>
                    <a:p>
                      <a:pPr indent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0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Автомобили легковые: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Автомобили грузовые: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4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Мототранспортные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средства: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4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Сельскохозяйственная техника: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00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Водный транспорт: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endParaRPr lang="ru-RU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Воздушный транспорт: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0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Иные транспортные средства: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8492" marR="4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71"/>
          <p:cNvSpPr>
            <a:spLocks noChangeArrowheads="1"/>
          </p:cNvSpPr>
          <p:nvPr/>
        </p:nvSpPr>
        <p:spPr bwMode="auto">
          <a:xfrm>
            <a:off x="3923928" y="-97663"/>
            <a:ext cx="4510136" cy="67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8566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Подраздел 3.1.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Транспортные средства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73556" y="476672"/>
            <a:ext cx="1512168" cy="7386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200" dirty="0" smtClean="0">
                <a:latin typeface="Arial" pitchFamily="34" charset="0"/>
                <a:cs typeface="Arial" pitchFamily="34" charset="0"/>
              </a:rPr>
              <a:t>Вид, марка, модель транспортного средства, год изготовления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55718" y="1793534"/>
            <a:ext cx="1213315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ВАЗ 2114, 2012 г.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54671" y="1788453"/>
            <a:ext cx="983412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65429" y="1652716"/>
            <a:ext cx="1290871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3 отд. </a:t>
            </a:r>
            <a:r>
              <a:rPr lang="ru-RU" sz="1050" b="1" i="1" dirty="0" err="1"/>
              <a:t>МОТОТРЭР</a:t>
            </a:r>
            <a:r>
              <a:rPr lang="ru-RU" sz="1050" b="1" i="1" dirty="0"/>
              <a:t> ГИБДД УВД по </a:t>
            </a:r>
            <a:r>
              <a:rPr lang="ru-RU" sz="1050" b="1" i="1" dirty="0" err="1"/>
              <a:t>ЦАО</a:t>
            </a:r>
            <a:r>
              <a:rPr lang="ru-RU" sz="1050" b="1" i="1" dirty="0"/>
              <a:t> </a:t>
            </a:r>
            <a:r>
              <a:rPr lang="ru-RU" sz="1050" b="1" i="1" dirty="0" smtClean="0"/>
              <a:t>г</a:t>
            </a:r>
            <a:r>
              <a:rPr lang="ru-RU" sz="1050" b="1" i="1" dirty="0"/>
              <a:t>. Москвы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64345" y="2450042"/>
            <a:ext cx="956356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ЗИЛ 157, 1978 г.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364100" y="2442442"/>
            <a:ext cx="992038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736196" y="2254972"/>
            <a:ext cx="1080120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15 отд. </a:t>
            </a:r>
            <a:r>
              <a:rPr lang="ru-RU" sz="1050" b="1" i="1" dirty="0" err="1"/>
              <a:t>МОТОТРЭР</a:t>
            </a:r>
            <a:r>
              <a:rPr lang="ru-RU" sz="1050" b="1" i="1" dirty="0"/>
              <a:t> </a:t>
            </a:r>
            <a:r>
              <a:rPr lang="ru-RU" sz="1050" b="1" i="1" dirty="0" err="1" smtClean="0"/>
              <a:t>СЗАО</a:t>
            </a:r>
            <a:r>
              <a:rPr lang="ru-RU" sz="1050" b="1" i="1" dirty="0" smtClean="0"/>
              <a:t> г</a:t>
            </a:r>
            <a:r>
              <a:rPr lang="ru-RU" sz="1050" b="1" i="1" dirty="0"/>
              <a:t>. Москвы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36865" y="3136012"/>
            <a:ext cx="1522684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Мотоцикл </a:t>
            </a:r>
            <a:r>
              <a:rPr lang="ru-RU" sz="1050" b="1" i="1" dirty="0" err="1"/>
              <a:t>FZ1</a:t>
            </a:r>
            <a:r>
              <a:rPr lang="ru-RU" sz="1050" b="1" i="1" dirty="0"/>
              <a:t>-S, 1999 г.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382953" y="3124277"/>
            <a:ext cx="983412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580203" y="2846917"/>
            <a:ext cx="1446866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ГИБДД УВД </a:t>
            </a:r>
            <a:endParaRPr lang="ru-RU" sz="1050" dirty="0"/>
          </a:p>
          <a:p>
            <a:pPr algn="ctr"/>
            <a:r>
              <a:rPr lang="ru-RU" sz="1050" b="1" i="1" dirty="0"/>
              <a:t>по г. Петропавловск-Камчатский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739487" y="3811957"/>
            <a:ext cx="1380306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Трактор К-701, 1995 г.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82952" y="3801933"/>
            <a:ext cx="983412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509628" y="3522827"/>
            <a:ext cx="1512168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ГИБДД УВД </a:t>
            </a:r>
            <a:endParaRPr lang="ru-RU" sz="1050" dirty="0"/>
          </a:p>
          <a:p>
            <a:pPr algn="ctr"/>
            <a:r>
              <a:rPr lang="ru-RU" sz="1050" b="1" i="1" dirty="0"/>
              <a:t>по г. Петропавловск-Камчатский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77418" y="4311950"/>
            <a:ext cx="1406461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 Моторная </a:t>
            </a:r>
            <a:r>
              <a:rPr lang="ru-RU" sz="1050" b="1" i="1" dirty="0"/>
              <a:t>лодка «Мастер-600», 2010 г.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92379" y="4328512"/>
            <a:ext cx="981165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669460" y="4322835"/>
            <a:ext cx="1213593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 err="1"/>
              <a:t>ГИМС</a:t>
            </a:r>
            <a:r>
              <a:rPr lang="ru-RU" sz="1050" b="1" i="1" dirty="0"/>
              <a:t> МЧС России по </a:t>
            </a:r>
            <a:r>
              <a:rPr lang="ru-RU" sz="1050" b="1" i="1" dirty="0" smtClean="0"/>
              <a:t>г</a:t>
            </a:r>
            <a:r>
              <a:rPr lang="ru-RU" sz="1050" b="1" i="1" dirty="0"/>
              <a:t>. Москве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572000" y="4854853"/>
            <a:ext cx="1406461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     </a:t>
            </a:r>
            <a:r>
              <a:rPr lang="ru-RU" sz="1050" b="1" i="1" dirty="0" smtClean="0"/>
              <a:t>Катер </a:t>
            </a:r>
            <a:r>
              <a:rPr lang="ru-RU" sz="1050" b="1" i="1" dirty="0"/>
              <a:t>Скиду 200 </a:t>
            </a:r>
            <a:r>
              <a:rPr lang="ru-RU" sz="1050" b="1" i="1" dirty="0" err="1"/>
              <a:t>Dc</a:t>
            </a:r>
            <a:r>
              <a:rPr lang="ru-RU" sz="1050" b="1" i="1" dirty="0"/>
              <a:t>, </a:t>
            </a:r>
          </a:p>
          <a:p>
            <a:pPr eaLnBrk="1" hangingPunct="1"/>
            <a:r>
              <a:rPr lang="ru-RU" sz="1050" b="1" i="1" dirty="0"/>
              <a:t>2005 г</a:t>
            </a:r>
            <a:r>
              <a:rPr lang="ru-RU" sz="1050" b="1" i="1" dirty="0" smtClean="0"/>
              <a:t>.</a:t>
            </a:r>
            <a:endParaRPr lang="ru-RU" sz="1050" b="1" i="1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419335" y="4854853"/>
            <a:ext cx="964335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533755" y="4854853"/>
            <a:ext cx="1422545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 err="1"/>
              <a:t>ГИМС</a:t>
            </a:r>
            <a:r>
              <a:rPr lang="ru-RU" sz="1050" b="1" i="1" dirty="0"/>
              <a:t> МЧС России по Камчатскому краю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564800" y="5692937"/>
            <a:ext cx="1406461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      не имею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621745" y="6349603"/>
            <a:ext cx="1666085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    </a:t>
            </a:r>
            <a:r>
              <a:rPr lang="ru-RU" sz="1050" b="1" i="1" dirty="0" err="1" smtClean="0"/>
              <a:t>Cнегоход</a:t>
            </a:r>
            <a:r>
              <a:rPr lang="ru-RU" sz="1050" b="1" i="1" dirty="0" smtClean="0"/>
              <a:t> </a:t>
            </a:r>
            <a:r>
              <a:rPr lang="ru-RU" sz="1050" b="1" i="1" dirty="0" err="1"/>
              <a:t>Фазер</a:t>
            </a:r>
            <a:r>
              <a:rPr lang="ru-RU" sz="1050" b="1" i="1" dirty="0"/>
              <a:t> </a:t>
            </a:r>
            <a:r>
              <a:rPr lang="ru-RU" sz="1050" b="1" i="1" dirty="0" err="1"/>
              <a:t>MTX</a:t>
            </a:r>
            <a:r>
              <a:rPr lang="ru-RU" sz="1050" b="1" i="1" dirty="0"/>
              <a:t> 10, 2008 г.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364930" y="6340506"/>
            <a:ext cx="1013662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индивидуальная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607811" y="6348315"/>
            <a:ext cx="1322377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 err="1"/>
              <a:t>ИГТН</a:t>
            </a:r>
            <a:r>
              <a:rPr lang="ru-RU" sz="1050" b="1" i="1" dirty="0"/>
              <a:t> по  г. </a:t>
            </a:r>
            <a:r>
              <a:rPr lang="ru-RU" sz="1050" b="1" i="1" dirty="0" err="1"/>
              <a:t>Ломинск</a:t>
            </a:r>
            <a:endParaRPr lang="ru-RU" sz="1050" b="1" i="1" dirty="0"/>
          </a:p>
        </p:txBody>
      </p:sp>
      <p:sp>
        <p:nvSpPr>
          <p:cNvPr id="30" name="Скругленная прямоугольная выноска 29"/>
          <p:cNvSpPr/>
          <p:nvPr/>
        </p:nvSpPr>
        <p:spPr>
          <a:xfrm>
            <a:off x="899592" y="476673"/>
            <a:ext cx="2921074" cy="1482210"/>
          </a:xfrm>
          <a:prstGeom prst="wedgeRoundRectCallout">
            <a:avLst>
              <a:gd name="adj1" fmla="val 120536"/>
              <a:gd name="adj2" fmla="val -68599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Указываются не ВСЕ автотранспортные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средства, находящиеся в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собственности,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том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числе </a:t>
            </a:r>
            <a:r>
              <a:rPr lang="ru-RU" sz="1300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находящиеся в угоне и не снятые с учета, проданные по генеральной доверенности</a:t>
            </a:r>
          </a:p>
        </p:txBody>
      </p:sp>
      <p:sp>
        <p:nvSpPr>
          <p:cNvPr id="32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10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92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249188" y="2351564"/>
            <a:ext cx="37433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В данном подразделе </a:t>
            </a:r>
            <a:r>
              <a:rPr lang="ru-RU" sz="2000" dirty="0" smtClean="0">
                <a:latin typeface="Arial" charset="0"/>
                <a:cs typeface="Arial" charset="0"/>
              </a:rPr>
              <a:t>исключена графа </a:t>
            </a:r>
            <a:r>
              <a:rPr lang="ru-RU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«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Номер счета» </a:t>
            </a:r>
            <a:r>
              <a:rPr lang="ru-RU" sz="2000" dirty="0">
                <a:latin typeface="Arial" charset="0"/>
                <a:cs typeface="Arial" charset="0"/>
              </a:rPr>
              <a:t>и добавлена </a:t>
            </a:r>
            <a:r>
              <a:rPr lang="ru-RU" sz="2000" dirty="0" smtClean="0">
                <a:latin typeface="Arial" charset="0"/>
                <a:cs typeface="Arial" charset="0"/>
              </a:rPr>
              <a:t>графа 6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«Сумма поступивших на счет денежных средств (руб.)»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440730"/>
              </p:ext>
            </p:extLst>
          </p:nvPr>
        </p:nvGraphicFramePr>
        <p:xfrm>
          <a:off x="3992512" y="453882"/>
          <a:ext cx="5151486" cy="6408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464"/>
                <a:gridCol w="1168131"/>
                <a:gridCol w="789997"/>
                <a:gridCol w="1089175"/>
                <a:gridCol w="816696"/>
                <a:gridCol w="924023"/>
              </a:tblGrid>
              <a:tr h="123662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и адрес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банка или иной кредитной </a:t>
                      </a:r>
                      <a:b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организации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 и валюта счета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Дата открытия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счета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Остаток на счете  (руб.)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97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0889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004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5629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74"/>
          <p:cNvSpPr>
            <a:spLocks noChangeArrowheads="1"/>
          </p:cNvSpPr>
          <p:nvPr/>
        </p:nvSpPr>
        <p:spPr bwMode="auto">
          <a:xfrm>
            <a:off x="3695627" y="-73142"/>
            <a:ext cx="4327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701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аздел 4. Сведения о счетах в банках </a:t>
            </a:r>
          </a:p>
          <a:p>
            <a:pPr lvl="0" indent="22701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 иных кредитных организациях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91074" y="2204864"/>
            <a:ext cx="1296143" cy="96949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err="1"/>
              <a:t>ОАО</a:t>
            </a:r>
            <a:r>
              <a:rPr lang="ru-RU" sz="1050" b="1" i="1" dirty="0"/>
              <a:t> «Сбербанк </a:t>
            </a:r>
            <a:r>
              <a:rPr lang="ru-RU" sz="1050" b="1" i="1" dirty="0" smtClean="0"/>
              <a:t>России</a:t>
            </a:r>
            <a:r>
              <a:rPr lang="ru-RU" sz="1050" b="1" i="1" dirty="0"/>
              <a:t>», </a:t>
            </a:r>
            <a:r>
              <a:rPr lang="ru-RU" sz="1050" b="1" i="1" dirty="0" smtClean="0"/>
              <a:t>ДО Стромынское </a:t>
            </a:r>
          </a:p>
          <a:p>
            <a:pPr eaLnBrk="1" hangingPunct="1"/>
            <a:r>
              <a:rPr lang="ru-RU" sz="1050" b="1" i="1" dirty="0" smtClean="0"/>
              <a:t>№ </a:t>
            </a:r>
            <a:r>
              <a:rPr lang="ru-RU" sz="1050" b="1" i="1" dirty="0"/>
              <a:t>9038/0034</a:t>
            </a:r>
          </a:p>
          <a:p>
            <a:pPr eaLnBrk="1" hangingPunct="1"/>
            <a:r>
              <a:rPr lang="ru-RU" sz="1050" b="1" i="1" dirty="0"/>
              <a:t>г. Москва, ул. Ильинка, д. </a:t>
            </a:r>
            <a:r>
              <a:rPr lang="ru-RU" sz="1050" b="1" i="1" dirty="0" smtClean="0"/>
              <a:t>10</a:t>
            </a:r>
            <a:endParaRPr lang="ru-RU" sz="1050" b="1" i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11223" y="2243850"/>
            <a:ext cx="1008112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депозитный </a:t>
            </a:r>
            <a:endParaRPr lang="ru-RU" sz="1050" b="1" i="1" dirty="0" smtClean="0"/>
          </a:p>
          <a:p>
            <a:pPr algn="ctr" eaLnBrk="1" hangingPunct="1"/>
            <a:r>
              <a:rPr lang="ru-RU" sz="1050" b="1" i="1" dirty="0" smtClean="0"/>
              <a:t>вклад</a:t>
            </a:r>
            <a:r>
              <a:rPr lang="ru-RU" sz="1050" b="1" i="1" dirty="0"/>
              <a:t>, </a:t>
            </a:r>
            <a:endParaRPr lang="ru-RU" sz="1050" b="1" i="1" dirty="0" smtClean="0"/>
          </a:p>
          <a:p>
            <a:pPr algn="ctr" eaLnBrk="1" hangingPunct="1"/>
            <a:r>
              <a:rPr lang="ru-RU" sz="1050" b="1" i="1" dirty="0" smtClean="0"/>
              <a:t>в </a:t>
            </a:r>
            <a:r>
              <a:rPr lang="ru-RU" sz="1050" b="1" i="1" dirty="0"/>
              <a:t>Евро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68146" y="2324641"/>
            <a:ext cx="604661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08.09.2006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524329" y="2319213"/>
            <a:ext cx="604661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1 528,22</a:t>
            </a:r>
            <a:endParaRPr lang="ru-RU" sz="1050" b="1" i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66529" y="2305286"/>
            <a:ext cx="824213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4 500 000,28</a:t>
            </a:r>
            <a:endParaRPr lang="ru-RU" sz="1050" b="1" i="1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388773" y="3899548"/>
            <a:ext cx="1178312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err="1"/>
              <a:t>ВТБ</a:t>
            </a:r>
            <a:r>
              <a:rPr lang="ru-RU" sz="1050" b="1" i="1" dirty="0"/>
              <a:t> 24 (ЗАО), </a:t>
            </a:r>
          </a:p>
          <a:p>
            <a:pPr eaLnBrk="1" hangingPunct="1"/>
            <a:r>
              <a:rPr lang="ru-RU" sz="1050" b="1" i="1" dirty="0"/>
              <a:t>г. Москва,</a:t>
            </a:r>
          </a:p>
          <a:p>
            <a:pPr eaLnBrk="1" hangingPunct="1"/>
            <a:r>
              <a:rPr lang="ru-RU" sz="1050" b="1" i="1" dirty="0"/>
              <a:t>ул. Мясницкая, д. </a:t>
            </a:r>
            <a:r>
              <a:rPr lang="ru-RU" sz="1050" b="1" i="1" dirty="0" smtClean="0"/>
              <a:t>35</a:t>
            </a:r>
            <a:endParaRPr lang="ru-RU" sz="1050" b="1" i="1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10977" y="3902660"/>
            <a:ext cx="1008111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текущий (зарплатная карта), </a:t>
            </a:r>
            <a:endParaRPr lang="ru-RU" sz="1050" b="1" i="1" dirty="0" smtClean="0"/>
          </a:p>
          <a:p>
            <a:pPr algn="ctr" eaLnBrk="1" hangingPunct="1"/>
            <a:r>
              <a:rPr lang="ru-RU" sz="1050" b="1" i="1" dirty="0" smtClean="0"/>
              <a:t>в </a:t>
            </a:r>
            <a:r>
              <a:rPr lang="ru-RU" sz="1050" b="1" i="1" dirty="0"/>
              <a:t>рублях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595279" y="3945793"/>
            <a:ext cx="604661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28.11.2011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524328" y="3945567"/>
            <a:ext cx="604661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75 200,19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388773" y="5433805"/>
            <a:ext cx="1244837" cy="8079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ЗАО «</a:t>
            </a:r>
            <a:r>
              <a:rPr lang="ru-RU" sz="1050" b="1" i="1" dirty="0" err="1"/>
              <a:t>Райффайзен</a:t>
            </a:r>
            <a:r>
              <a:rPr lang="ru-RU" sz="1050" b="1" i="1" dirty="0"/>
              <a:t> банк Австрия», </a:t>
            </a:r>
            <a:endParaRPr lang="ru-RU" sz="1050" b="1" i="1" dirty="0" smtClean="0"/>
          </a:p>
          <a:p>
            <a:pPr eaLnBrk="1" hangingPunct="1"/>
            <a:r>
              <a:rPr lang="ru-RU" sz="1050" b="1" i="1" dirty="0" smtClean="0"/>
              <a:t>г</a:t>
            </a:r>
            <a:r>
              <a:rPr lang="ru-RU" sz="1050" b="1" i="1" dirty="0"/>
              <a:t>. Москва,  </a:t>
            </a:r>
            <a:endParaRPr lang="ru-RU" sz="1050" b="1" i="1" dirty="0" smtClean="0"/>
          </a:p>
          <a:p>
            <a:pPr eaLnBrk="1" hangingPunct="1"/>
            <a:r>
              <a:rPr lang="ru-RU" sz="1050" b="1" i="1" dirty="0" smtClean="0"/>
              <a:t>ул</a:t>
            </a:r>
            <a:r>
              <a:rPr lang="ru-RU" sz="1050" b="1" i="1" dirty="0"/>
              <a:t>. Троицкая, д. 17, стр. 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549212" y="5443232"/>
            <a:ext cx="73164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ссудный,         в рублях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504656" y="5476887"/>
            <a:ext cx="73164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05.08.2001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523065" y="5467372"/>
            <a:ext cx="604661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100,00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189529" y="490497"/>
            <a:ext cx="971881" cy="92333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Сумма поступивших денежных средств (руб</a:t>
            </a:r>
            <a:r>
              <a:rPr lang="ru-RU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ru-RU" sz="900" b="1" dirty="0"/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827584" y="219245"/>
            <a:ext cx="2921074" cy="1697587"/>
          </a:xfrm>
          <a:prstGeom prst="wedgeRoundRectCallout">
            <a:avLst>
              <a:gd name="adj1" fmla="val 92970"/>
              <a:gd name="adj2" fmla="val -57067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Указываются не ВСЕ счета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банках (кредитных организациях),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 числе зарплатный счет, счета с нулевым остатком,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счета,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которыми давно не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пользовались и которые не были закрыты</a:t>
            </a:r>
            <a:endParaRPr lang="ru-RU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774553" y="4560987"/>
            <a:ext cx="2921074" cy="1680731"/>
          </a:xfrm>
          <a:prstGeom prst="wedgeRoundRectCallout">
            <a:avLst>
              <a:gd name="adj1" fmla="val 181944"/>
              <a:gd name="adj2" fmla="val -80148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уточняются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банках (кредитных организациях) суммы денежных средств, находящиеся на счетах по состоянию на 31 декабря, а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указываются лишь примерные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суммы</a:t>
            </a: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855392" y="2996952"/>
            <a:ext cx="2921074" cy="1098435"/>
          </a:xfrm>
          <a:prstGeom prst="wedgeRoundRectCallout">
            <a:avLst>
              <a:gd name="adj1" fmla="val 114305"/>
              <a:gd name="adj2" fmla="val -220733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указываются </a:t>
            </a:r>
            <a:r>
              <a:rPr lang="ru-RU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металлические счета, счета ответственного хранения и обезличенные металлические счета</a:t>
            </a:r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11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ая выноска 3"/>
          <p:cNvSpPr/>
          <p:nvPr/>
        </p:nvSpPr>
        <p:spPr>
          <a:xfrm>
            <a:off x="5228591" y="4907814"/>
            <a:ext cx="3888432" cy="1800201"/>
          </a:xfrm>
          <a:prstGeom prst="wedgeRectCallout">
            <a:avLst>
              <a:gd name="adj1" fmla="val 36555"/>
              <a:gd name="adj2" fmla="val -2431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Графа 6 заполняется, если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указанная сумма превышает общий доход лица и его супруга (супруги) за отчетный период и два предшествующих ему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06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 animBg="1"/>
      <p:bldP spid="21" grpId="0" animBg="1"/>
      <p:bldP spid="2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75814" y="2733383"/>
            <a:ext cx="3743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Данный раздел остался </a:t>
            </a:r>
            <a:endParaRPr lang="ru-RU" sz="2000" dirty="0" smtClean="0">
              <a:latin typeface="Arial" charset="0"/>
              <a:cs typeface="Arial" charset="0"/>
            </a:endParaRPr>
          </a:p>
          <a:p>
            <a:pPr algn="ctr" eaLnBrk="1" hangingPunct="1"/>
            <a:r>
              <a:rPr lang="ru-RU" sz="2000" dirty="0" smtClean="0">
                <a:latin typeface="Arial" charset="0"/>
                <a:cs typeface="Arial" charset="0"/>
              </a:rPr>
              <a:t>без </a:t>
            </a:r>
            <a:r>
              <a:rPr lang="ru-RU" sz="2000" dirty="0">
                <a:latin typeface="Arial" charset="0"/>
                <a:cs typeface="Arial" charset="0"/>
              </a:rPr>
              <a:t>изменений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803121"/>
              </p:ext>
            </p:extLst>
          </p:nvPr>
        </p:nvGraphicFramePr>
        <p:xfrm>
          <a:off x="3885787" y="762318"/>
          <a:ext cx="5271646" cy="6123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39"/>
                <a:gridCol w="1315697"/>
                <a:gridCol w="1112259"/>
                <a:gridCol w="956420"/>
                <a:gridCol w="744637"/>
                <a:gridCol w="782594"/>
              </a:tblGrid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п/п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и </a:t>
                      </a:r>
                      <a:b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организационно-правовая форма </a:t>
                      </a:r>
                      <a:b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организации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Место нахождения</a:t>
                      </a:r>
                      <a:b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организации   </a:t>
                      </a:r>
                      <a:b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(адрес)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Уставный  </a:t>
                      </a:r>
                      <a:b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капитал </a:t>
                      </a:r>
                      <a:b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(руб.)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Доля    </a:t>
                      </a:r>
                      <a:b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участия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Основание </a:t>
                      </a:r>
                      <a:b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участия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0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77"/>
          <p:cNvSpPr>
            <a:spLocks noChangeArrowheads="1"/>
          </p:cNvSpPr>
          <p:nvPr/>
        </p:nvSpPr>
        <p:spPr bwMode="auto">
          <a:xfrm>
            <a:off x="3549857" y="5401"/>
            <a:ext cx="536980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Раздел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5. 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Сведения о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ценных бумагах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Подраздел 5.1. Акции и иное участие в коммерческих 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организациях и фондах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42480" y="1710433"/>
            <a:ext cx="1121608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ООО «</a:t>
            </a:r>
            <a:r>
              <a:rPr lang="ru-RU" sz="1050" b="1" i="1" dirty="0" err="1"/>
              <a:t>Юнион</a:t>
            </a:r>
            <a:r>
              <a:rPr lang="ru-RU" sz="1050" b="1" i="1" dirty="0"/>
              <a:t>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80112" y="1722844"/>
            <a:ext cx="1045447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г. Москва, </a:t>
            </a:r>
          </a:p>
          <a:p>
            <a:pPr algn="ctr" eaLnBrk="1" hangingPunct="1"/>
            <a:r>
              <a:rPr lang="ru-RU" sz="1050" b="1" i="1" dirty="0"/>
              <a:t>ул. </a:t>
            </a:r>
            <a:r>
              <a:rPr lang="ru-RU" sz="1050" b="1" i="1" dirty="0" err="1"/>
              <a:t>Свибловская</a:t>
            </a:r>
            <a:r>
              <a:rPr lang="ru-RU" sz="1050" b="1" i="1" dirty="0"/>
              <a:t>,     д. 5/3, стр. </a:t>
            </a:r>
            <a:r>
              <a:rPr lang="ru-RU" sz="1050" b="1" i="1" dirty="0" smtClean="0"/>
              <a:t>1</a:t>
            </a:r>
            <a:endParaRPr lang="ru-RU" sz="1050" b="1" i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720711" y="1718240"/>
            <a:ext cx="787969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100 000 000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08769" y="1722844"/>
            <a:ext cx="367594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0,01%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396592" y="1711478"/>
            <a:ext cx="732058" cy="8079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err="1"/>
              <a:t>приватиза-ция</a:t>
            </a:r>
            <a:r>
              <a:rPr lang="ru-RU" sz="1050" b="1" i="1" dirty="0"/>
              <a:t>, договор            от 09.08.1993 </a:t>
            </a:r>
          </a:p>
          <a:p>
            <a:pPr algn="ctr" eaLnBrk="1" hangingPunct="1"/>
            <a:r>
              <a:rPr lang="ru-RU" sz="1050" b="1" i="1" dirty="0"/>
              <a:t>№ </a:t>
            </a:r>
            <a:r>
              <a:rPr lang="ru-RU" sz="1050" b="1" i="1" dirty="0" smtClean="0"/>
              <a:t>4323</a:t>
            </a:r>
            <a:endParaRPr lang="ru-RU" sz="1050" b="1" i="1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42480" y="3439306"/>
            <a:ext cx="953356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err="1"/>
              <a:t>ОАО</a:t>
            </a:r>
            <a:r>
              <a:rPr lang="ru-RU" sz="1050" b="1" i="1" dirty="0"/>
              <a:t> «Сбербанк России»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80751" y="3467500"/>
            <a:ext cx="953443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г. Москва,  ул. Вавилова, д. 19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697192" y="3460338"/>
            <a:ext cx="849988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67 760 844 000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13583" y="3467500"/>
            <a:ext cx="712270" cy="8771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0, 00 000 443%,</a:t>
            </a:r>
          </a:p>
          <a:p>
            <a:pPr algn="ctr" eaLnBrk="1" hangingPunct="1"/>
            <a:r>
              <a:rPr lang="ru-RU" sz="900" b="1" i="1" dirty="0"/>
              <a:t>1 000 акций</a:t>
            </a:r>
          </a:p>
          <a:p>
            <a:pPr algn="ctr" eaLnBrk="1" hangingPunct="1"/>
            <a:r>
              <a:rPr lang="ru-RU" sz="900" b="1" i="1" dirty="0"/>
              <a:t>номинальной стоимостью</a:t>
            </a:r>
          </a:p>
          <a:p>
            <a:pPr algn="ctr" eaLnBrk="1" hangingPunct="1"/>
            <a:r>
              <a:rPr lang="ru-RU" sz="900" b="1" i="1" dirty="0"/>
              <a:t>3 руб. </a:t>
            </a:r>
            <a:r>
              <a:rPr lang="ru-RU" sz="900" b="1" i="1" dirty="0" smtClean="0"/>
              <a:t>каждая</a:t>
            </a:r>
            <a:endParaRPr lang="ru-RU" sz="1050" b="1" i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373441" y="3439306"/>
            <a:ext cx="732058" cy="8079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</a:t>
            </a:r>
          </a:p>
          <a:p>
            <a:pPr algn="ctr" eaLnBrk="1" hangingPunct="1"/>
            <a:r>
              <a:rPr lang="ru-RU" sz="1050" b="1" i="1" dirty="0"/>
              <a:t>купли-продажи</a:t>
            </a:r>
          </a:p>
          <a:p>
            <a:pPr algn="ctr" eaLnBrk="1" hangingPunct="1"/>
            <a:r>
              <a:rPr lang="ru-RU" sz="1050" b="1" i="1" dirty="0" smtClean="0"/>
              <a:t>11.11.1998</a:t>
            </a:r>
          </a:p>
          <a:p>
            <a:pPr algn="ctr" eaLnBrk="1" hangingPunct="1"/>
            <a:r>
              <a:rPr lang="ru-RU" sz="1050" b="1" i="1" dirty="0" smtClean="0"/>
              <a:t>№ 7794</a:t>
            </a:r>
            <a:endParaRPr lang="ru-RU" sz="1050" b="1" i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42480" y="5059762"/>
            <a:ext cx="953356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err="1"/>
              <a:t>ОАО</a:t>
            </a:r>
            <a:r>
              <a:rPr lang="ru-RU" sz="1050" b="1" i="1" dirty="0"/>
              <a:t> «Газпром»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80751" y="5059762"/>
            <a:ext cx="953443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г. Москва,  ул. </a:t>
            </a:r>
            <a:r>
              <a:rPr lang="ru-RU" sz="1050" b="1" i="1" dirty="0" err="1"/>
              <a:t>Наметкина</a:t>
            </a:r>
            <a:r>
              <a:rPr lang="ru-RU" sz="1050" b="1" i="1" dirty="0"/>
              <a:t>, </a:t>
            </a:r>
            <a:endParaRPr lang="ru-RU" sz="1050" b="1" i="1" dirty="0" smtClean="0"/>
          </a:p>
          <a:p>
            <a:pPr algn="ctr" eaLnBrk="1" hangingPunct="1"/>
            <a:r>
              <a:rPr lang="ru-RU" sz="1050" b="1" i="1" dirty="0" smtClean="0"/>
              <a:t>д</a:t>
            </a:r>
            <a:r>
              <a:rPr lang="ru-RU" sz="1050" b="1" i="1" dirty="0"/>
              <a:t>. 16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655599" y="5070433"/>
            <a:ext cx="901206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118 367 564 500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613583" y="5070433"/>
            <a:ext cx="712269" cy="71558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0, 000 296%,</a:t>
            </a:r>
          </a:p>
          <a:p>
            <a:pPr algn="ctr" eaLnBrk="1" hangingPunct="1"/>
            <a:r>
              <a:rPr lang="ru-RU" sz="900" b="1" i="1" dirty="0"/>
              <a:t>70 000 акций</a:t>
            </a:r>
          </a:p>
          <a:p>
            <a:pPr algn="ctr" eaLnBrk="1" hangingPunct="1"/>
            <a:r>
              <a:rPr lang="ru-RU" sz="900" b="1" i="1" dirty="0"/>
              <a:t>номинальной стоимостью </a:t>
            </a:r>
          </a:p>
          <a:p>
            <a:pPr algn="ctr" eaLnBrk="1" hangingPunct="1"/>
            <a:r>
              <a:rPr lang="ru-RU" sz="900" b="1" i="1" dirty="0"/>
              <a:t>5 руб. /шт</a:t>
            </a:r>
            <a:r>
              <a:rPr lang="ru-RU" sz="900" b="1" i="1" dirty="0" smtClean="0"/>
              <a:t>.</a:t>
            </a:r>
            <a:endParaRPr lang="ru-RU" sz="1050" b="1" i="1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73442" y="5061854"/>
            <a:ext cx="732057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 дарения</a:t>
            </a:r>
          </a:p>
          <a:p>
            <a:pPr algn="ctr" eaLnBrk="1" hangingPunct="1"/>
            <a:r>
              <a:rPr lang="ru-RU" sz="1050" b="1" i="1" dirty="0" smtClean="0"/>
              <a:t>19.05.2007</a:t>
            </a:r>
          </a:p>
          <a:p>
            <a:pPr algn="ctr" eaLnBrk="1" hangingPunct="1"/>
            <a:r>
              <a:rPr lang="ru-RU" sz="1050" b="1" i="1" dirty="0" smtClean="0"/>
              <a:t>№ </a:t>
            </a:r>
            <a:r>
              <a:rPr lang="ru-RU" sz="1050" b="1" i="1" dirty="0"/>
              <a:t>290365</a:t>
            </a:r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12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37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-41482" y="2681305"/>
            <a:ext cx="3743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Данный раздел остался </a:t>
            </a:r>
            <a:endParaRPr lang="ru-RU" sz="2000" dirty="0" smtClean="0">
              <a:latin typeface="Arial" charset="0"/>
              <a:cs typeface="Arial" charset="0"/>
            </a:endParaRPr>
          </a:p>
          <a:p>
            <a:pPr algn="ctr" eaLnBrk="1" hangingPunct="1"/>
            <a:r>
              <a:rPr lang="ru-RU" sz="2000" dirty="0" smtClean="0">
                <a:latin typeface="Arial" charset="0"/>
                <a:cs typeface="Arial" charset="0"/>
              </a:rPr>
              <a:t>без </a:t>
            </a:r>
            <a:r>
              <a:rPr lang="ru-RU" sz="2000" dirty="0">
                <a:latin typeface="Arial" charset="0"/>
                <a:cs typeface="Arial" charset="0"/>
              </a:rPr>
              <a:t>изменений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849227"/>
              </p:ext>
            </p:extLst>
          </p:nvPr>
        </p:nvGraphicFramePr>
        <p:xfrm>
          <a:off x="3701842" y="299170"/>
          <a:ext cx="5442157" cy="6558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34"/>
                <a:gridCol w="1041450"/>
                <a:gridCol w="1021779"/>
                <a:gridCol w="1197058"/>
                <a:gridCol w="907903"/>
                <a:gridCol w="961533"/>
              </a:tblGrid>
              <a:tr h="122413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 ценной бумаги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Лицо,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выпустившее ценную бумагу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Номинальная величина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обязательства (руб.)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Общее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Общая стоимость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(руб.)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437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39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429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77"/>
          <p:cNvSpPr>
            <a:spLocks noChangeArrowheads="1"/>
          </p:cNvSpPr>
          <p:nvPr/>
        </p:nvSpPr>
        <p:spPr bwMode="auto">
          <a:xfrm>
            <a:off x="3364145" y="-1"/>
            <a:ext cx="3800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Подраздел 5.2. Иные ценные бумаги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44779" y="2814435"/>
            <a:ext cx="71627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err="1" smtClean="0"/>
              <a:t>ОАО</a:t>
            </a:r>
            <a:r>
              <a:rPr lang="ru-RU" sz="1050" b="1" i="1" dirty="0" smtClean="0"/>
              <a:t> «Банк Москвы»</a:t>
            </a:r>
            <a:endParaRPr lang="ru-RU" sz="1050" b="1" i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315638" y="2844806"/>
            <a:ext cx="71627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10 </a:t>
            </a:r>
            <a:r>
              <a:rPr lang="ru-RU" sz="1050" b="1" i="1" dirty="0"/>
              <a:t>000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07071" y="5262820"/>
            <a:ext cx="716270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err="1"/>
              <a:t>ОАО</a:t>
            </a:r>
            <a:r>
              <a:rPr lang="ru-RU" sz="1050" b="1" i="1" dirty="0"/>
              <a:t> «Нефтяная компания «ЛУКОЙЛ»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282506" y="2843714"/>
            <a:ext cx="71627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5</a:t>
            </a:r>
            <a:r>
              <a:rPr lang="ru-RU" sz="1050" b="1" i="1" dirty="0" smtClean="0"/>
              <a:t>0 </a:t>
            </a:r>
            <a:r>
              <a:rPr lang="ru-RU" sz="1050" b="1" i="1" dirty="0"/>
              <a:t>000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346012" y="5524926"/>
            <a:ext cx="71627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7</a:t>
            </a:r>
            <a:endParaRPr lang="ru-RU" sz="1050" b="1" i="1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46012" y="2863660"/>
            <a:ext cx="71627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5</a:t>
            </a:r>
            <a:endParaRPr lang="ru-RU" sz="1050" b="1" i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00192" y="5524926"/>
            <a:ext cx="71627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50 000,00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301360" y="5484608"/>
            <a:ext cx="71627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350 </a:t>
            </a:r>
            <a:r>
              <a:rPr lang="ru-RU" sz="1050" b="1" i="1" dirty="0"/>
              <a:t>000,00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58919" y="5432097"/>
            <a:ext cx="716270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облигация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63118" y="2814436"/>
            <a:ext cx="71627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вексель </a:t>
            </a:r>
            <a:endParaRPr lang="ru-RU" sz="1050" b="1" i="1" dirty="0" smtClean="0"/>
          </a:p>
          <a:p>
            <a:pPr eaLnBrk="1" hangingPunct="1"/>
            <a:r>
              <a:rPr lang="ru-RU" sz="1050" b="1" i="1" dirty="0" smtClean="0"/>
              <a:t>простой</a:t>
            </a:r>
            <a:endParaRPr lang="ru-RU" sz="1050" b="1" i="1" dirty="0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13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4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8" grpId="0"/>
      <p:bldP spid="9" grpId="0"/>
      <p:bldP spid="15" grpId="0"/>
      <p:bldP spid="10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179512" y="2697808"/>
            <a:ext cx="3743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Данный раздел остался без изменений</a:t>
            </a:r>
          </a:p>
        </p:txBody>
      </p:sp>
      <p:sp>
        <p:nvSpPr>
          <p:cNvPr id="29" name="Rectangle 77"/>
          <p:cNvSpPr>
            <a:spLocks noChangeArrowheads="1"/>
          </p:cNvSpPr>
          <p:nvPr/>
        </p:nvSpPr>
        <p:spPr bwMode="auto">
          <a:xfrm>
            <a:off x="3549857" y="-89429"/>
            <a:ext cx="559414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Раздел 6. Сведения об обязательствах 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имущественного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характера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Подраздел 6.1</a:t>
            </a:r>
            <a:r>
              <a:rPr lang="ru-RU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Объекты недвижимого имущества, 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находящиеся в </a:t>
            </a: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пользовании</a:t>
            </a:r>
            <a:endParaRPr lang="ru-RU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026696"/>
              </p:ext>
            </p:extLst>
          </p:nvPr>
        </p:nvGraphicFramePr>
        <p:xfrm>
          <a:off x="3923928" y="923602"/>
          <a:ext cx="5220072" cy="5949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139"/>
                <a:gridCol w="863407"/>
                <a:gridCol w="1027475"/>
                <a:gridCol w="1361990"/>
                <a:gridCol w="928770"/>
                <a:gridCol w="735291"/>
              </a:tblGrid>
              <a:tr h="483541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имущества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 и сроки пользования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Основание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пользования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Местонахождение (адрес)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Площадь (кв. м)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09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81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130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090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62" marR="3616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64678" y="2087414"/>
            <a:ext cx="651155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Земельный участок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55425" y="2055461"/>
            <a:ext cx="651155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Аренда</a:t>
            </a:r>
          </a:p>
          <a:p>
            <a:pPr algn="ctr" eaLnBrk="1" hangingPunct="1"/>
            <a:r>
              <a:rPr lang="ru-RU" sz="1050" b="1" i="1" dirty="0"/>
              <a:t>на 5 лет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241735" y="1874884"/>
            <a:ext cx="1080120" cy="8079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 аренды</a:t>
            </a:r>
          </a:p>
          <a:p>
            <a:pPr algn="ctr" eaLnBrk="1" hangingPunct="1"/>
            <a:r>
              <a:rPr lang="ru-RU" sz="1050" b="1" i="1" dirty="0"/>
              <a:t>земельного участка</a:t>
            </a:r>
          </a:p>
          <a:p>
            <a:pPr algn="ctr" eaLnBrk="1" hangingPunct="1"/>
            <a:r>
              <a:rPr lang="ru-RU" sz="1050" b="1" i="1" dirty="0"/>
              <a:t>от 01.05.2010</a:t>
            </a:r>
          </a:p>
          <a:p>
            <a:pPr algn="ctr" eaLnBrk="1" hangingPunct="1"/>
            <a:r>
              <a:rPr lang="ru-RU" sz="1050" b="1" i="1" dirty="0"/>
              <a:t>№ </a:t>
            </a:r>
            <a:r>
              <a:rPr lang="ru-RU" sz="1050" b="1" i="1" dirty="0" smtClean="0"/>
              <a:t>134/567</a:t>
            </a:r>
            <a:endParaRPr lang="ru-RU" sz="1050" b="1" i="1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530502" y="2010088"/>
            <a:ext cx="811510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Выборгский район, </a:t>
            </a:r>
          </a:p>
          <a:p>
            <a:pPr algn="ctr" eaLnBrk="1" hangingPunct="1"/>
            <a:r>
              <a:rPr lang="ru-RU" sz="1050" b="1" i="1" dirty="0"/>
              <a:t>дер. </a:t>
            </a:r>
            <a:r>
              <a:rPr lang="ru-RU" sz="1050" b="1" i="1" dirty="0" smtClean="0"/>
              <a:t>Иваново</a:t>
            </a:r>
            <a:endParaRPr lang="ru-RU" sz="1050" b="1" i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538636" y="2117257"/>
            <a:ext cx="503884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1000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48437" y="3473331"/>
            <a:ext cx="651155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Квартира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48955" y="3327137"/>
            <a:ext cx="864096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Социальный</a:t>
            </a:r>
          </a:p>
          <a:p>
            <a:pPr algn="ctr" eaLnBrk="1" hangingPunct="1"/>
            <a:r>
              <a:rPr lang="ru-RU" sz="1050" b="1" i="1" dirty="0" err="1"/>
              <a:t>найм</a:t>
            </a:r>
            <a:endParaRPr lang="ru-RU" sz="1050" b="1" i="1" dirty="0"/>
          </a:p>
          <a:p>
            <a:pPr algn="ctr" eaLnBrk="1" hangingPunct="1"/>
            <a:r>
              <a:rPr lang="ru-RU" sz="1050" b="1" i="1" dirty="0"/>
              <a:t>(бессрочный</a:t>
            </a:r>
            <a:r>
              <a:rPr lang="ru-RU" sz="1050" b="1" i="1" dirty="0" smtClean="0"/>
              <a:t>)</a:t>
            </a:r>
            <a:endParaRPr lang="ru-RU" sz="1050" b="1" i="1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84458" y="3150752"/>
            <a:ext cx="1224134" cy="8079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 социального найма жилого </a:t>
            </a:r>
            <a:r>
              <a:rPr lang="ru-RU" sz="1050" b="1" i="1" dirty="0" smtClean="0"/>
              <a:t>помещения</a:t>
            </a:r>
            <a:endParaRPr lang="ru-RU" sz="1050" b="1" i="1" dirty="0"/>
          </a:p>
          <a:p>
            <a:pPr algn="ctr" eaLnBrk="1" hangingPunct="1"/>
            <a:r>
              <a:rPr lang="ru-RU" sz="1050" b="1" i="1" dirty="0"/>
              <a:t>от 21.09.2009 </a:t>
            </a:r>
          </a:p>
          <a:p>
            <a:pPr algn="ctr" eaLnBrk="1" hangingPunct="1"/>
            <a:r>
              <a:rPr lang="ru-RU" sz="1050" b="1" i="1" dirty="0"/>
              <a:t>№ </a:t>
            </a:r>
            <a:r>
              <a:rPr lang="ru-RU" sz="1050" b="1" i="1" dirty="0" smtClean="0"/>
              <a:t>5678</a:t>
            </a:r>
            <a:endParaRPr lang="ru-RU" sz="1050" b="1" i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485432" y="3327136"/>
            <a:ext cx="901649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г. Выборг, </a:t>
            </a:r>
          </a:p>
          <a:p>
            <a:pPr algn="ctr" eaLnBrk="1" hangingPunct="1"/>
            <a:r>
              <a:rPr lang="ru-RU" sz="1050" b="1" i="1" dirty="0"/>
              <a:t>ул. Ильюшина,</a:t>
            </a:r>
          </a:p>
          <a:p>
            <a:pPr algn="ctr" eaLnBrk="1" hangingPunct="1"/>
            <a:r>
              <a:rPr lang="ru-RU" sz="1050" b="1" i="1" dirty="0"/>
              <a:t>д. 4, кв. </a:t>
            </a:r>
            <a:r>
              <a:rPr lang="ru-RU" sz="1050" b="1" i="1" dirty="0" smtClean="0"/>
              <a:t>10</a:t>
            </a:r>
            <a:endParaRPr lang="ru-RU" sz="1050" b="1" i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538636" y="3473330"/>
            <a:ext cx="503884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36,6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55250" y="4747795"/>
            <a:ext cx="651155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Жилой дом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148955" y="4726722"/>
            <a:ext cx="864096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err="1"/>
              <a:t>Найм</a:t>
            </a:r>
            <a:endParaRPr lang="ru-RU" sz="1050" b="1" i="1" dirty="0"/>
          </a:p>
          <a:p>
            <a:pPr algn="ctr" eaLnBrk="1" hangingPunct="1"/>
            <a:r>
              <a:rPr lang="ru-RU" sz="1050" b="1" i="1" dirty="0"/>
              <a:t>на 3 </a:t>
            </a:r>
            <a:r>
              <a:rPr lang="ru-RU" sz="1050" b="1" i="1" dirty="0" smtClean="0"/>
              <a:t>года</a:t>
            </a:r>
            <a:endParaRPr lang="ru-RU" sz="1050" b="1" i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241734" y="4532991"/>
            <a:ext cx="1138577" cy="8079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 найма</a:t>
            </a:r>
          </a:p>
          <a:p>
            <a:pPr algn="ctr" eaLnBrk="1" hangingPunct="1"/>
            <a:r>
              <a:rPr lang="ru-RU" sz="1050" b="1" i="1" dirty="0"/>
              <a:t>жилого помещения</a:t>
            </a:r>
          </a:p>
          <a:p>
            <a:pPr algn="ctr" eaLnBrk="1" hangingPunct="1"/>
            <a:r>
              <a:rPr lang="ru-RU" sz="1050" b="1" i="1" dirty="0"/>
              <a:t>от 21.09.2009</a:t>
            </a:r>
          </a:p>
          <a:p>
            <a:pPr algn="ctr" eaLnBrk="1" hangingPunct="1"/>
            <a:r>
              <a:rPr lang="ru-RU" sz="1050" b="1" i="1" dirty="0"/>
              <a:t>№ </a:t>
            </a:r>
            <a:r>
              <a:rPr lang="ru-RU" sz="1050" b="1" i="1" dirty="0" smtClean="0"/>
              <a:t>5678</a:t>
            </a:r>
            <a:endParaRPr lang="ru-RU" sz="1050" b="1" i="1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539290" y="4629171"/>
            <a:ext cx="811510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г. Выборг, </a:t>
            </a:r>
          </a:p>
          <a:p>
            <a:pPr algn="ctr" eaLnBrk="1" hangingPunct="1"/>
            <a:r>
              <a:rPr lang="ru-RU" sz="1050" b="1" i="1" dirty="0"/>
              <a:t>ул. Полевая, </a:t>
            </a:r>
          </a:p>
          <a:p>
            <a:pPr algn="ctr" eaLnBrk="1" hangingPunct="1"/>
            <a:r>
              <a:rPr lang="ru-RU" sz="1050" b="1" i="1" dirty="0"/>
              <a:t>д. 15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532612" y="4775365"/>
            <a:ext cx="503884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102,3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55251" y="6088966"/>
            <a:ext cx="651155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Квартира родителей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148955" y="6044150"/>
            <a:ext cx="864096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Безвозмездное</a:t>
            </a:r>
          </a:p>
          <a:p>
            <a:pPr algn="ctr" eaLnBrk="1" hangingPunct="1"/>
            <a:r>
              <a:rPr lang="ru-RU" sz="1050" b="1" i="1" dirty="0"/>
              <a:t>пользование</a:t>
            </a:r>
          </a:p>
          <a:p>
            <a:pPr algn="ctr" eaLnBrk="1" hangingPunct="1"/>
            <a:r>
              <a:rPr lang="ru-RU" sz="1050" b="1" i="1" dirty="0"/>
              <a:t>(</a:t>
            </a:r>
            <a:r>
              <a:rPr lang="ru-RU" sz="1050" b="1" i="1" dirty="0" smtClean="0"/>
              <a:t>бессрочно</a:t>
            </a:r>
            <a:r>
              <a:rPr lang="ru-RU" sz="1050" b="1" i="1" dirty="0"/>
              <a:t>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28184" y="6093296"/>
            <a:ext cx="1080120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Фактическое </a:t>
            </a:r>
            <a:endParaRPr lang="ru-RU" sz="1050" b="1" i="1" dirty="0"/>
          </a:p>
          <a:p>
            <a:pPr algn="ctr" eaLnBrk="1" hangingPunct="1"/>
            <a:r>
              <a:rPr lang="ru-RU" sz="1050" b="1" i="1" dirty="0" smtClean="0"/>
              <a:t>предоставление</a:t>
            </a:r>
            <a:endParaRPr lang="ru-RU" sz="1050" b="1" i="1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513789" y="6016152"/>
            <a:ext cx="811510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г. Выборг, ул. Тепличная, </a:t>
            </a:r>
          </a:p>
          <a:p>
            <a:pPr algn="ctr" eaLnBrk="1" hangingPunct="1"/>
            <a:r>
              <a:rPr lang="ru-RU" sz="1050" b="1" i="1" dirty="0"/>
              <a:t>д. 16, кв. </a:t>
            </a:r>
            <a:r>
              <a:rPr lang="ru-RU" sz="1050" b="1" i="1" dirty="0" smtClean="0"/>
              <a:t>11</a:t>
            </a:r>
            <a:endParaRPr lang="ru-RU" sz="1050" b="1" i="1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532612" y="6163126"/>
            <a:ext cx="503884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96,2</a:t>
            </a:r>
            <a:endParaRPr lang="ru-RU" sz="1050" b="1" i="1" dirty="0"/>
          </a:p>
        </p:txBody>
      </p:sp>
      <p:sp>
        <p:nvSpPr>
          <p:cNvPr id="30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14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Скругленная прямоугольная выноска 31"/>
          <p:cNvSpPr/>
          <p:nvPr/>
        </p:nvSpPr>
        <p:spPr>
          <a:xfrm>
            <a:off x="753826" y="780723"/>
            <a:ext cx="2921074" cy="1862459"/>
          </a:xfrm>
          <a:prstGeom prst="wedgeRoundRectCallout">
            <a:avLst>
              <a:gd name="adj1" fmla="val 59922"/>
              <a:gd name="adj2" fmla="val -61184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 не ВСЕ объекты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недвижимого имущества (квартиры, участки, дома, нежилые помещения и т.д.), находящегося в пользовании (аренда, </a:t>
            </a:r>
            <a:r>
              <a:rPr lang="ru-RU" sz="1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найм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фактическое предоставление членом семьи - собственником, др.) офицеров, их супруги (супруга) и (или) несовершеннолетних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детей.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734653" y="4000504"/>
            <a:ext cx="2921074" cy="1696366"/>
          </a:xfrm>
          <a:prstGeom prst="wedgeRoundRectCallout">
            <a:avLst>
              <a:gd name="adj1" fmla="val 82309"/>
              <a:gd name="adj2" fmla="val -202814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уточняются сведения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наличии у супруги (супруга) и (или) несовершеннолетних детей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имущества, находящегося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пользовании и о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котором не было известно (например: регистрация в жилых помещениях, принадлежащих родителям, другим лицам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00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75814" y="1844824"/>
            <a:ext cx="309365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В данном разделе </a:t>
            </a:r>
            <a:r>
              <a:rPr lang="ru-RU" sz="2000" dirty="0" smtClean="0">
                <a:latin typeface="Arial" charset="0"/>
                <a:cs typeface="Arial" charset="0"/>
              </a:rPr>
              <a:t>графа 5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«Сумма обязательства (руб.)» </a:t>
            </a:r>
            <a:r>
              <a:rPr lang="ru-RU" sz="2000" dirty="0">
                <a:latin typeface="Arial" charset="0"/>
                <a:cs typeface="Arial" charset="0"/>
              </a:rPr>
              <a:t>изложена в иной редакции: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«Сумма обязательства/размер обязательства по состоянию на отчетную дату (руб.)»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08188"/>
              </p:ext>
            </p:extLst>
          </p:nvPr>
        </p:nvGraphicFramePr>
        <p:xfrm>
          <a:off x="3431173" y="693367"/>
          <a:ext cx="5724128" cy="46798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807"/>
                <a:gridCol w="831475"/>
                <a:gridCol w="999958"/>
                <a:gridCol w="1148752"/>
                <a:gridCol w="1263192"/>
                <a:gridCol w="1151944"/>
              </a:tblGrid>
              <a:tr h="134904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обязательства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Кредитор (должник)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Основание возникновения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Условия обязательства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200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9879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20940" y="2327216"/>
            <a:ext cx="489223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Кредит</a:t>
            </a:r>
            <a:endParaRPr lang="ru-RU" sz="1050" b="1" i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33186" y="724704"/>
            <a:ext cx="1289352" cy="129266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Сумма обязательства</a:t>
            </a:r>
            <a:r>
              <a:rPr lang="ru-RU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/</a:t>
            </a:r>
          </a:p>
          <a:p>
            <a:pPr algn="ctr" eaLnBrk="1" hangingPunct="1"/>
            <a:r>
              <a:rPr lang="ru-RU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размер </a:t>
            </a:r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обязательства по состоянию на отчетную дату (руб.)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20640" y="2330934"/>
            <a:ext cx="936104" cy="8079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ЗАО «</a:t>
            </a:r>
            <a:r>
              <a:rPr lang="ru-RU" sz="1050" b="1" i="1" dirty="0" err="1"/>
              <a:t>Солид</a:t>
            </a:r>
            <a:r>
              <a:rPr lang="ru-RU" sz="1050" b="1" i="1" dirty="0"/>
              <a:t> Банк», Россия, </a:t>
            </a:r>
          </a:p>
          <a:p>
            <a:pPr algn="ctr" eaLnBrk="1" hangingPunct="1"/>
            <a:r>
              <a:rPr lang="ru-RU" sz="1050" b="1" i="1" dirty="0"/>
              <a:t>г. Петровск, </a:t>
            </a:r>
          </a:p>
          <a:p>
            <a:pPr algn="ctr" eaLnBrk="1" hangingPunct="1"/>
            <a:r>
              <a:rPr lang="ru-RU" sz="1050" b="1" i="1" dirty="0"/>
              <a:t>ул. </a:t>
            </a:r>
            <a:r>
              <a:rPr lang="ru-RU" sz="1050" b="1" i="1" dirty="0" err="1"/>
              <a:t>Лукашево</a:t>
            </a:r>
            <a:r>
              <a:rPr lang="ru-RU" sz="1050" b="1" i="1" dirty="0"/>
              <a:t>, </a:t>
            </a:r>
          </a:p>
          <a:p>
            <a:pPr algn="ctr" eaLnBrk="1" hangingPunct="1"/>
            <a:r>
              <a:rPr lang="ru-RU" sz="1050" b="1" i="1" dirty="0"/>
              <a:t>д. </a:t>
            </a:r>
            <a:r>
              <a:rPr lang="ru-RU" sz="1050" b="1" i="1" dirty="0" smtClean="0"/>
              <a:t>11</a:t>
            </a:r>
            <a:endParaRPr lang="ru-RU" sz="1050" b="1" i="1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24128" y="2349841"/>
            <a:ext cx="866688" cy="4847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                    </a:t>
            </a:r>
          </a:p>
          <a:p>
            <a:pPr algn="ctr" eaLnBrk="1" hangingPunct="1"/>
            <a:r>
              <a:rPr lang="ru-RU" sz="1050" b="1" i="1" dirty="0"/>
              <a:t>от 10.02.2011</a:t>
            </a:r>
          </a:p>
          <a:p>
            <a:pPr algn="ctr" eaLnBrk="1" hangingPunct="1"/>
            <a:r>
              <a:rPr lang="ru-RU" sz="1050" b="1" i="1" dirty="0"/>
              <a:t>№ </a:t>
            </a:r>
            <a:r>
              <a:rPr lang="ru-RU" sz="1050" b="1" i="1" dirty="0" smtClean="0"/>
              <a:t>6677/4434</a:t>
            </a:r>
            <a:endParaRPr lang="ru-RU" sz="1050" b="1" i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944518" y="2371187"/>
            <a:ext cx="866688" cy="3231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1 000 </a:t>
            </a:r>
            <a:r>
              <a:rPr lang="ru-RU" sz="1050" b="1" i="1" dirty="0" smtClean="0"/>
              <a:t>000 / </a:t>
            </a:r>
          </a:p>
          <a:p>
            <a:pPr algn="ctr" eaLnBrk="1" hangingPunct="1"/>
            <a:r>
              <a:rPr lang="ru-RU" sz="1050" b="1" i="1" dirty="0" smtClean="0"/>
              <a:t>501 000</a:t>
            </a:r>
            <a:endParaRPr lang="ru-RU" sz="1050" b="1" i="1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408852" y="2371186"/>
            <a:ext cx="404316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19%</a:t>
            </a:r>
            <a:endParaRPr lang="ru-RU" sz="1050" b="1" i="1" dirty="0"/>
          </a:p>
        </p:txBody>
      </p:sp>
      <p:sp>
        <p:nvSpPr>
          <p:cNvPr id="15" name="Rectangle 77"/>
          <p:cNvSpPr>
            <a:spLocks noChangeArrowheads="1"/>
          </p:cNvSpPr>
          <p:nvPr/>
        </p:nvSpPr>
        <p:spPr bwMode="auto">
          <a:xfrm>
            <a:off x="3203848" y="156792"/>
            <a:ext cx="55941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Подраздел 6.2</a:t>
            </a:r>
            <a:r>
              <a:rPr lang="ru-RU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Срочные обязательства финансового </a:t>
            </a: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характера</a:t>
            </a:r>
            <a:endParaRPr lang="ru-RU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899620"/>
              </p:ext>
            </p:extLst>
          </p:nvPr>
        </p:nvGraphicFramePr>
        <p:xfrm>
          <a:off x="3431358" y="5387339"/>
          <a:ext cx="5712642" cy="1475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602"/>
                <a:gridCol w="282611"/>
                <a:gridCol w="454974"/>
                <a:gridCol w="552349"/>
                <a:gridCol w="528284"/>
                <a:gridCol w="283730"/>
                <a:gridCol w="602715"/>
                <a:gridCol w="2772377"/>
              </a:tblGrid>
              <a:tr h="246715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Достоверность и полноту настоящих сведений подтверждаю.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208">
                <a:tc gridSpan="8"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Достоверность и полноту настоящих сведений подтверждаю.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"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«____» ______________ 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 __</a:t>
                      </a:r>
                      <a:r>
                        <a:rPr lang="ru-RU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г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______________________________</a:t>
                      </a:r>
                      <a:endParaRPr lang="ru-RU" sz="10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(подпись лица, представляющего сведения)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6383"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352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______________________________________________________________________________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Ф.И.О. и подпись лица, принявшего справку)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4615" marR="94615" marT="9525" marB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15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Скругленная прямоугольная выноска 15"/>
          <p:cNvSpPr/>
          <p:nvPr/>
        </p:nvSpPr>
        <p:spPr>
          <a:xfrm>
            <a:off x="285720" y="5000636"/>
            <a:ext cx="2921074" cy="740710"/>
          </a:xfrm>
          <a:prstGeom prst="wedgeRoundRectCallout">
            <a:avLst>
              <a:gd name="adj1" fmla="val 189866"/>
              <a:gd name="adj2" fmla="val 80780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Отсутствует подпись лица, представившего справку, отсутствует дата заполнения справки 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5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2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2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05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31875" y="115888"/>
            <a:ext cx="75247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58" tIns="45530" rIns="91058" bIns="45530" anchor="ctr"/>
          <a:lstStyle/>
          <a:p>
            <a:pPr algn="ctr" defTabSz="892175"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 b="1">
                <a:solidFill>
                  <a:srgbClr val="CC3300"/>
                </a:solidFill>
                <a:latin typeface="Arial" charset="0"/>
                <a:cs typeface="Arial" charset="0"/>
              </a:rPr>
              <a:t>Порядок внесения уточнений в представленные справки</a:t>
            </a:r>
          </a:p>
        </p:txBody>
      </p:sp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323850" y="1268413"/>
            <a:ext cx="842486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ru-RU" sz="1800" dirty="0"/>
              <a:t>	Государственный служащий или работник может представить </a:t>
            </a:r>
            <a:r>
              <a:rPr lang="ru-RU" b="1" dirty="0">
                <a:solidFill>
                  <a:srgbClr val="FF0000"/>
                </a:solidFill>
              </a:rPr>
              <a:t>уточненные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/>
              <a:t>сведения </a:t>
            </a:r>
            <a:r>
              <a:rPr lang="ru-RU" sz="1800" b="1" dirty="0"/>
              <a:t>в течение </a:t>
            </a:r>
            <a:r>
              <a:rPr lang="ru-RU" b="1" dirty="0"/>
              <a:t>одного месяца</a:t>
            </a:r>
            <a:r>
              <a:rPr lang="ru-RU" dirty="0"/>
              <a:t> </a:t>
            </a:r>
            <a:r>
              <a:rPr lang="ru-RU" sz="1800" dirty="0"/>
              <a:t>после истечения срока, указанного в подпункте «б» пункта 3 </a:t>
            </a:r>
            <a:r>
              <a:rPr lang="ru-RU" sz="1800" b="1" dirty="0"/>
              <a:t>Положения</a:t>
            </a:r>
            <a:r>
              <a:rPr lang="ru-RU" sz="1800" dirty="0"/>
              <a:t> о представлении гражданами, претендующими на замещение должностей федеральной государственной службы, и федеральными государственными служащими сведений о доходах, об имуществе и обязательствах имущественного характера, утвержденного Указом Президента  Российской  Федерации </a:t>
            </a:r>
            <a:r>
              <a:rPr lang="ru-RU" sz="1800" dirty="0" smtClean="0"/>
              <a:t>от </a:t>
            </a:r>
            <a:r>
              <a:rPr lang="ru-RU" sz="1800" dirty="0"/>
              <a:t>18 мая 2009 г. № 559 </a:t>
            </a:r>
            <a:r>
              <a:rPr lang="ru-RU" sz="1800" dirty="0" smtClean="0"/>
              <a:t>«</a:t>
            </a:r>
            <a:r>
              <a:rPr lang="ru-RU" sz="1800" dirty="0"/>
              <a:t>О представлении гражданами, претендующими на замещение должностей федеральной государственной службы, и федеральными государственными служащими сведений о доходах, об имуществе и обязательствах имущественного характера</a:t>
            </a:r>
            <a:r>
              <a:rPr lang="ru-RU" sz="1800" dirty="0" smtClean="0"/>
              <a:t>» </a:t>
            </a:r>
            <a:r>
              <a:rPr lang="ru-RU" b="1" dirty="0" smtClean="0"/>
              <a:t>(</a:t>
            </a:r>
            <a:r>
              <a:rPr lang="ru-RU" b="1" dirty="0"/>
              <a:t>т.е. </a:t>
            </a:r>
            <a:r>
              <a:rPr lang="ru-RU" b="1" dirty="0" smtClean="0"/>
              <a:t>до 1 июня)</a:t>
            </a:r>
            <a:r>
              <a:rPr lang="ru-RU" sz="2000" dirty="0" smtClean="0"/>
              <a:t>.</a:t>
            </a:r>
            <a:endParaRPr lang="ru-RU" sz="2000" dirty="0"/>
          </a:p>
          <a:p>
            <a:pPr algn="just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ru-RU" sz="1800" dirty="0"/>
              <a:t>	Гражданин, </a:t>
            </a:r>
            <a:r>
              <a:rPr lang="ru-RU" sz="1800" b="1" dirty="0"/>
              <a:t>претендующий</a:t>
            </a:r>
            <a:r>
              <a:rPr lang="ru-RU" sz="1800" dirty="0"/>
              <a:t> на замещение должностей в Министерстве обороны Российской Федерации, может представить уточненные сведения </a:t>
            </a:r>
            <a:r>
              <a:rPr lang="ru-RU" sz="1800" b="1" dirty="0"/>
              <a:t>в течение одного месяца</a:t>
            </a:r>
            <a:r>
              <a:rPr lang="ru-RU" sz="1800" dirty="0"/>
              <a:t> со дня представления сведений в соответствии с подпунктом «а» пункта 3 </a:t>
            </a:r>
            <a:r>
              <a:rPr lang="ru-RU" sz="1800" dirty="0" smtClean="0"/>
              <a:t>указанного Положения</a:t>
            </a:r>
            <a:r>
              <a:rPr lang="ru-RU" sz="1800" dirty="0"/>
              <a:t>.</a:t>
            </a:r>
            <a:endParaRPr lang="ru-RU" sz="1800" dirty="0">
              <a:solidFill>
                <a:srgbClr val="663300"/>
              </a:solidFill>
              <a:latin typeface="Courier New" pitchFamily="49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16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3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Общие ошибки при заполнении и представлении справки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сведения на членов семьи представлялись в неполном виде или не представляются вообще. В случае невозможности указания каких либо сведений на членов семьи необходимо заявление работника, с обоснованием причин непредставления сведений. Указанное заявление будет рассматриваться на аттестационной </a:t>
            </a:r>
            <a:r>
              <a:rPr lang="ru-RU" sz="2400" dirty="0" smtClean="0"/>
              <a:t>комиссии</a:t>
            </a:r>
          </a:p>
          <a:p>
            <a:r>
              <a:rPr lang="ru-RU" sz="2400" dirty="0"/>
              <a:t>не представлялись сведения на детей от первого брака, а так же супругов, с которыми фактически не проживали, но состояли в официальном браке;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0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Справка представляется в незапечатанном конверте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602839"/>
            <a:ext cx="6810355" cy="4525963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Овальная выноска 5"/>
          <p:cNvSpPr/>
          <p:nvPr/>
        </p:nvSpPr>
        <p:spPr>
          <a:xfrm>
            <a:off x="2771800" y="332656"/>
            <a:ext cx="5328592" cy="864096"/>
          </a:xfrm>
          <a:prstGeom prst="wedgeEllipseCallout">
            <a:avLst>
              <a:gd name="adj1" fmla="val 32281"/>
              <a:gd name="adj2" fmla="val 9850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Указывается для военнослужащих со штатной категорией должности от «</a:t>
            </a:r>
            <a:r>
              <a:rPr lang="ru-RU" sz="1600" b="1" dirty="0" smtClean="0">
                <a:solidFill>
                  <a:srgbClr val="FF0000"/>
                </a:solidFill>
              </a:rPr>
              <a:t>подполковника</a:t>
            </a:r>
            <a:r>
              <a:rPr lang="ru-RU" sz="1600" dirty="0" smtClean="0">
                <a:solidFill>
                  <a:srgbClr val="FF0000"/>
                </a:solidFill>
              </a:rPr>
              <a:t>» и выше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2771800" y="2780928"/>
            <a:ext cx="5594920" cy="1944216"/>
          </a:xfrm>
          <a:prstGeom prst="wedgeEllipseCallout">
            <a:avLst>
              <a:gd name="adj1" fmla="val 35020"/>
              <a:gd name="adj2" fmla="val -1009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Для военнослужащих со штатной категорией должности  «майор» и ниже, а так же для гражданского персонала – указывается в </a:t>
            </a:r>
            <a:r>
              <a:rPr lang="ru-RU" b="1" dirty="0" smtClean="0">
                <a:solidFill>
                  <a:srgbClr val="FF0000"/>
                </a:solidFill>
              </a:rPr>
              <a:t>«ОК </a:t>
            </a:r>
            <a:r>
              <a:rPr lang="ru-RU" b="1" dirty="0" err="1" smtClean="0">
                <a:solidFill>
                  <a:srgbClr val="FF0000"/>
                </a:solidFill>
              </a:rPr>
              <a:t>ВМедА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755576" y="4725144"/>
            <a:ext cx="4752528" cy="1908792"/>
          </a:xfrm>
          <a:prstGeom prst="wedgeEllipseCallout">
            <a:avLst>
              <a:gd name="adj1" fmla="val 60114"/>
              <a:gd name="adj2" fmla="val 212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Обязательно указывается действующий  номер мобильной связи (при отсутствии рабочий или домашний телефон)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3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ocument"/>
          <p:cNvSpPr>
            <a:spLocks noEditPoints="1" noChangeArrowheads="1"/>
          </p:cNvSpPr>
          <p:nvPr/>
        </p:nvSpPr>
        <p:spPr bwMode="auto">
          <a:xfrm>
            <a:off x="428625" y="992188"/>
            <a:ext cx="3744913" cy="54721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ru-RU" sz="800" b="1" dirty="0">
              <a:solidFill>
                <a:schemeClr val="bg2"/>
              </a:solidFill>
              <a:latin typeface="Arial" charset="0"/>
            </a:endParaRPr>
          </a:p>
          <a:p>
            <a:pPr algn="ctr"/>
            <a:endParaRPr lang="ru-RU" sz="2000" b="1" dirty="0">
              <a:solidFill>
                <a:schemeClr val="bg2"/>
              </a:solidFill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ПРЕЗИДЕНТА РОССИЙСКОЙ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ФЕДЕРАЦИИ</a:t>
            </a:r>
          </a:p>
          <a:p>
            <a:pPr algn="ctr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460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июня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г.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г.Москва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утверждении формы справки о доходах, расходах, об имуществе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обязательствах имущественного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характера и внесении изменений в некоторые акты Президента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</a:p>
          <a:p>
            <a:pPr marL="1438275"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438275" algn="ctr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marL="1438275" algn="ctr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148" name="Rectangle 205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00113" y="109538"/>
            <a:ext cx="82438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58" tIns="45530" rIns="91058" bIns="45530" anchor="ctr"/>
          <a:lstStyle/>
          <a:p>
            <a:pPr algn="ctr" defTabSz="892175"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 b="1" dirty="0">
                <a:solidFill>
                  <a:srgbClr val="CC3300"/>
                </a:solidFill>
                <a:latin typeface="Arial" charset="0"/>
                <a:cs typeface="Arial" charset="0"/>
              </a:rPr>
              <a:t>Руководящие нормативные правовые </a:t>
            </a:r>
            <a:r>
              <a:rPr lang="ru-RU" sz="2000" b="1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акты</a:t>
            </a:r>
            <a:endParaRPr lang="ru-RU" sz="2000" b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4860032" y="992188"/>
            <a:ext cx="3744913" cy="54721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ru-RU" sz="800" b="1" dirty="0">
              <a:solidFill>
                <a:schemeClr val="bg2"/>
              </a:solidFill>
              <a:latin typeface="Arial" charset="0"/>
            </a:endParaRPr>
          </a:p>
          <a:p>
            <a:pPr algn="ctr"/>
            <a:endParaRPr lang="ru-RU" sz="2000" b="1" dirty="0">
              <a:solidFill>
                <a:schemeClr val="bg2"/>
              </a:solidFill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ПРИКАЗ</a:t>
            </a:r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МИНИСТРА ОБОРОНЫ РОССИЙСКОЙ ФЕДЕРАЦИИ</a:t>
            </a:r>
          </a:p>
          <a:p>
            <a:pPr algn="ctr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№ 478</a:t>
            </a: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26 июня 2013 г.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г.Москва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Об утверждении Порядка представления гражданами, претендующими на замещение должностей военной службы, федеральной государственной гражданской службы в Министерстве обороны Российской Федерации, должностей в организациях, созданных для выполнения задач, поставленных перед Министерством обороны Российской Федерации, военнослужащими, федеральными государственными гражданскими служащими сведений о доходах, об имуществе и обязательствах имущественного характера и работниками сведений о доходах, расходах, об имуществе и обязательствах имущественного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 marL="1438275"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438275" algn="ctr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marL="1438275"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Зарегистрирован в Министерстве юстиции Российской Федерации </a:t>
            </a:r>
          </a:p>
          <a:p>
            <a:pPr marL="1438275"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5 августа 2013 г. за № 29263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53074" y="330043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расходах</a:t>
            </a: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ru-RU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80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804801"/>
            <a:ext cx="7632848" cy="11304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Форма справки единая для всех, в том числе для </a:t>
            </a:r>
            <a:r>
              <a:rPr lang="ru-RU" sz="4000" dirty="0" smtClean="0">
                <a:solidFill>
                  <a:srgbClr val="FF0000"/>
                </a:solidFill>
              </a:rPr>
              <a:t>членов семьи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503748"/>
            <a:ext cx="7056784" cy="12852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Если справка заполняется  с использованием ПЭВМ, то подпись ставится на каждом листе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149080"/>
            <a:ext cx="6480720" cy="17784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Справки 2-НДФЛ можно получить в ФЭС. Приходит один человек, забирает на все подразделение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9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Нарушения правил служебного поведения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-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нарушение требований приказа Начальника Военно-медицинской академии от 20 июня 2014 года, рядом военнослужащих, занимающихся преподавательской, научной или иной творческой деятельностью не представлялись Уведомления о намерении заниматься оплачиваемой деятельностью (военнослужащим не представившим уведомление необходимо срочно представить их в 118 кабинет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соответствии с требованиями пункта 7 статьи 10 ФЗ 1998 года «О статусе военнослужащих» военнослужащим запрещено заниматься педагогической, научной или иной творческой деятельностью, финансируемой исключительно за счет средств иностранных государств, международных и иностранных организаций, иностранных граждан и лиц без гражданства. Действия этого запрета распространяются в том числе и на организации, созданные в Российской Федерации, учредителем которых являются иностранные организации или частные лица.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соответствии с пунктом 17 статьи 17 ФЗ 2004 года «О государственной гражданской службе (касается лиц гражданского персонала, представляющих справки о доходах, расходах, об имуществе и обязательствах имущественного характера) работникам запрещается заниматься без письменного разрешения начальника академии оплачиваемой деятельностью, финансируемой исключительно за счет средств иностранных государств, международных и иностранных организаций, иностранных граждан и лиц без гражданства. Действия этого запрета распространяются в том числе и на организации, созданные в Российской Федерации, учредителем которых являются иностранные организации или частные лица.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07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smtClean="0"/>
              <a:t>Запрещается участвовать в управлении хозяйствующим субъектом (за исключением жилищного, гаражного кооперативов, садоводческого, дачного кооперативов, товарищества собственников недвижимости и профсоюза</a:t>
            </a:r>
          </a:p>
          <a:p>
            <a:r>
              <a:rPr lang="ru-RU" dirty="0"/>
              <a:t>Военнослужащим и лицам гражданского персонала (представляющими сведения имущественного характера) запрещено заниматься предпринимательской деятельностью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69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362" y="332656"/>
            <a:ext cx="8229600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В соответствии с </a:t>
            </a:r>
            <a:r>
              <a:rPr lang="ru-RU" sz="2400" dirty="0"/>
              <a:t>П</a:t>
            </a:r>
            <a:r>
              <a:rPr lang="ru-RU" sz="2400" dirty="0" smtClean="0"/>
              <a:t>остановлением Правительства РФ 2014 года </a:t>
            </a:r>
            <a:r>
              <a:rPr lang="ru-RU" sz="2400" dirty="0"/>
              <a:t>№ </a:t>
            </a:r>
            <a:r>
              <a:rPr lang="ru-RU" sz="2400" dirty="0" smtClean="0"/>
              <a:t>10 военнослужащие и работники </a:t>
            </a:r>
            <a:r>
              <a:rPr lang="ru-RU" sz="2400" dirty="0"/>
              <a:t>не вправе получать не предусмотренные законодательством РФ подарки от физических (юридических) лиц в связи с их должностным положением или исполнением ими служебных (должностных) </a:t>
            </a:r>
            <a:r>
              <a:rPr lang="ru-RU" sz="2400" dirty="0" smtClean="0"/>
              <a:t>обязанностей. В случае получения такого подарка в течение трех дней сотрудник обязан представить уведомление о получении подарка в ФЭС академии. Если стоимость подарка будет менее 3000 руб. подарок будет возвращен сотруднику. Если стоимость более 3000  будет реализован.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5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769938" y="4221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2" rIns="91385" bIns="45692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6921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3843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0766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769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Благодарю за внимание!</a:t>
            </a:r>
            <a:endParaRPr lang="ru-RU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7" y="620688"/>
            <a:ext cx="7772400" cy="3456384"/>
          </a:xfrm>
        </p:spPr>
        <p:txBody>
          <a:bodyPr>
            <a:noAutofit/>
          </a:bodyPr>
          <a:lstStyle/>
          <a:p>
            <a:r>
              <a:rPr lang="ru-RU" sz="2800" dirty="0" smtClean="0"/>
              <a:t>Всю необходимую информацию можно найти на сайте Военно-медицинской академии  </a:t>
            </a:r>
            <a:r>
              <a:rPr lang="en-US" sz="2800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WWW</a:t>
            </a:r>
            <a:r>
              <a:rPr lang="ru-RU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.</a:t>
            </a:r>
            <a:r>
              <a:rPr lang="en-US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VMEDA</a:t>
            </a:r>
            <a:r>
              <a:rPr lang="ru-RU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.</a:t>
            </a:r>
            <a:r>
              <a:rPr lang="en-US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ORG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разделе «Приемная начальника академии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b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Справки сдаются в кабинет 118 управления академии, тел. 42-45</a:t>
            </a:r>
            <a:b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Мои телефоны: 8-911-911-32-48, 36-48</a:t>
            </a:r>
            <a:b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610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ocument"/>
          <p:cNvSpPr>
            <a:spLocks noEditPoints="1" noChangeArrowheads="1"/>
          </p:cNvSpPr>
          <p:nvPr/>
        </p:nvSpPr>
        <p:spPr bwMode="auto">
          <a:xfrm>
            <a:off x="4932040" y="1053232"/>
            <a:ext cx="3744913" cy="54721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ru-RU" sz="800" b="1" dirty="0">
              <a:solidFill>
                <a:schemeClr val="bg2"/>
              </a:solidFill>
              <a:latin typeface="Arial" charset="0"/>
            </a:endParaRPr>
          </a:p>
          <a:p>
            <a:pPr algn="ctr"/>
            <a:endParaRPr lang="ru-RU" sz="2000" b="1" dirty="0">
              <a:solidFill>
                <a:schemeClr val="bg2"/>
              </a:solidFill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Утверждены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статс-секретарем – заместителем Министра обороны Российской Федерации 03.10.2014 г.</a:t>
            </a:r>
          </a:p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 Е Т О Д И Ч Е С К И Е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 К О М Е Н Д А Ц 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заполнению справки о доходах, расходах, об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имуществе 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обязательствах имущественного характера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Министерстве обороны Российской Федерации</a:t>
            </a: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148" name="Rectangle 205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00113" y="109538"/>
            <a:ext cx="82438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58" tIns="45530" rIns="91058" bIns="45530" anchor="ctr"/>
          <a:lstStyle/>
          <a:p>
            <a:pPr algn="ctr" defTabSz="892175"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 b="1" dirty="0">
                <a:solidFill>
                  <a:srgbClr val="CC3300"/>
                </a:solidFill>
                <a:latin typeface="Arial" charset="0"/>
                <a:cs typeface="Arial" charset="0"/>
              </a:rPr>
              <a:t>Руководящие нормативные правовые </a:t>
            </a:r>
            <a:r>
              <a:rPr lang="ru-RU" sz="2000" b="1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акты (продолжение)</a:t>
            </a:r>
            <a:endParaRPr lang="ru-RU" sz="2000" b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468189" y="1053232"/>
            <a:ext cx="3887787" cy="54721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/>
            <a:endParaRPr lang="ru-RU" sz="800" b="1" dirty="0">
              <a:solidFill>
                <a:schemeClr val="bg2"/>
              </a:solidFill>
              <a:latin typeface="Arial" charset="0"/>
            </a:endParaRPr>
          </a:p>
          <a:p>
            <a:pPr algn="ctr"/>
            <a:endParaRPr lang="ru-RU" sz="1800" b="1" dirty="0">
              <a:solidFill>
                <a:schemeClr val="bg2"/>
              </a:solidFill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ПРИКАЗ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МИНИСТРА ОБОРОНЫ РОССИЙСКОЙ ФЕДЕРАЦИИ</a:t>
            </a:r>
          </a:p>
          <a:p>
            <a:pPr algn="ctr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№ 865</a:t>
            </a: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24 ноября 2014 г.                                                                       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800" b="1" dirty="0" err="1">
                <a:latin typeface="Times New Roman" pitchFamily="18" charset="0"/>
                <a:cs typeface="Times New Roman" pitchFamily="18" charset="0"/>
              </a:rPr>
              <a:t>г.Москва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О Перечне воинских должностей, должностей федеральной государственной гражданской службы в Министерстве обороны Российской Федерации, должностей в организациях, создаваемых для выполнения задач, поставленных перед Министерством обороны Российской Федерации, при назначении на которые военнослужащие, федеральные государственные гражданские служащие, работники и граждане и при замещении которых военнослужащие, федеральные государственные гражданские служащие и работники обязаны представлять сведения о своих доходах, расходах, об имуществе и обязательствах имущественного характера, а также сведения о доходах, расходах, об имуществе и обязательствах имущественного характера своих супруги (супруга) и несовершеннолетних детей</a:t>
            </a:r>
          </a:p>
          <a:p>
            <a:pPr algn="ctr"/>
            <a:endParaRPr lang="ru-RU" sz="1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>
              <a:solidFill>
                <a:schemeClr val="bg2"/>
              </a:solidFill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400" b="1" dirty="0">
              <a:solidFill>
                <a:schemeClr val="bg2"/>
              </a:solidFill>
              <a:latin typeface="Elephant" pitchFamily="18" charset="0"/>
            </a:endParaRPr>
          </a:p>
          <a:p>
            <a:pPr algn="ctr"/>
            <a:endParaRPr lang="ru-RU" sz="1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12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Должности дополнительно включенные с 1 января 2015 года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kern="300" dirty="0" smtClean="0">
                <a:solidFill>
                  <a:srgbClr val="FF0000"/>
                </a:solidFill>
              </a:rPr>
              <a:t>Военнослужащие:</a:t>
            </a:r>
          </a:p>
          <a:p>
            <a:pPr>
              <a:spcBef>
                <a:spcPts val="0"/>
              </a:spcBef>
            </a:pPr>
            <a:r>
              <a:rPr lang="ru-RU" sz="2400" kern="300" dirty="0" smtClean="0"/>
              <a:t>Командир роты</a:t>
            </a:r>
          </a:p>
          <a:p>
            <a:pPr>
              <a:spcBef>
                <a:spcPts val="0"/>
              </a:spcBef>
            </a:pPr>
            <a:r>
              <a:rPr lang="ru-RU" sz="2400" kern="300" dirty="0" smtClean="0"/>
              <a:t>Начальник узла связи</a:t>
            </a:r>
          </a:p>
          <a:p>
            <a:pPr>
              <a:spcBef>
                <a:spcPts val="0"/>
              </a:spcBef>
            </a:pPr>
            <a:r>
              <a:rPr lang="ru-RU" sz="2400" kern="300" dirty="0" smtClean="0"/>
              <a:t>Начальник склада</a:t>
            </a:r>
          </a:p>
          <a:p>
            <a:pPr>
              <a:spcBef>
                <a:spcPts val="0"/>
              </a:spcBef>
            </a:pPr>
            <a:r>
              <a:rPr lang="ru-RU" sz="2400" kern="300" dirty="0" smtClean="0"/>
              <a:t>Помощник (старший помощник) начальника отдела</a:t>
            </a:r>
          </a:p>
          <a:p>
            <a:pPr>
              <a:spcBef>
                <a:spcPts val="0"/>
              </a:spcBef>
            </a:pPr>
            <a:r>
              <a:rPr lang="ru-RU" sz="2400" kern="300" dirty="0" smtClean="0"/>
              <a:t>Курсовой офицер</a:t>
            </a:r>
          </a:p>
          <a:p>
            <a:pPr>
              <a:spcBef>
                <a:spcPts val="0"/>
              </a:spcBef>
            </a:pPr>
            <a:r>
              <a:rPr lang="ru-RU" sz="2400" kern="300" dirty="0" smtClean="0"/>
              <a:t>Военный дирижер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kern="300" dirty="0" smtClean="0">
                <a:solidFill>
                  <a:srgbClr val="FF0000"/>
                </a:solidFill>
              </a:rPr>
              <a:t>Гражданский персонал: начальник (руководитель, заведующий)</a:t>
            </a:r>
          </a:p>
          <a:p>
            <a:pPr>
              <a:spcBef>
                <a:spcPts val="0"/>
              </a:spcBef>
            </a:pPr>
            <a:r>
              <a:rPr lang="ru-RU" sz="2400" kern="300" dirty="0"/>
              <a:t>Г</a:t>
            </a:r>
            <a:r>
              <a:rPr lang="ru-RU" sz="2400" kern="300" dirty="0" smtClean="0"/>
              <a:t>остиницы</a:t>
            </a:r>
          </a:p>
          <a:p>
            <a:pPr>
              <a:spcBef>
                <a:spcPts val="0"/>
              </a:spcBef>
            </a:pPr>
            <a:r>
              <a:rPr lang="ru-RU" sz="2400" kern="300" dirty="0" smtClean="0"/>
              <a:t>Поликлиники</a:t>
            </a:r>
            <a:endParaRPr lang="ru-RU" sz="2400" kern="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5D6C4-9B49-4C95-A8D4-CEE3D70E568A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95736" y="1600200"/>
            <a:ext cx="5832648" cy="4133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Руководителям структурных подразделений необходимо проверить списки должностных лиц представляющих сведения имущественного характера. Если будут выявлены лица, не указанные с списках, но занимающие одноименные должности с лицами представляющими сведения необходимо обязать их представить сведения и сообщить об этом в </a:t>
            </a:r>
            <a:r>
              <a:rPr lang="ru-RU" dirty="0" err="1" smtClean="0"/>
              <a:t>каб</a:t>
            </a:r>
            <a:r>
              <a:rPr lang="ru-RU" dirty="0" smtClean="0"/>
              <a:t>. 118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46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05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00113" y="325438"/>
            <a:ext cx="82438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58" tIns="45530" rIns="91058" bIns="45530" anchor="ctr"/>
          <a:lstStyle/>
          <a:p>
            <a:pPr algn="ctr" defTabSz="892175"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 b="1" dirty="0">
                <a:solidFill>
                  <a:srgbClr val="CC3300"/>
                </a:solidFill>
                <a:latin typeface="Arial" charset="0"/>
                <a:cs typeface="Arial" charset="0"/>
              </a:rPr>
              <a:t>СПРАВКА О ДОХОДАХ, РАСХОДАХ, ОБ ИМУЩЕСТВЕ </a:t>
            </a:r>
          </a:p>
          <a:p>
            <a:pPr algn="ctr" defTabSz="892175"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 b="1" dirty="0">
                <a:solidFill>
                  <a:srgbClr val="CC3300"/>
                </a:solidFill>
                <a:latin typeface="Arial" charset="0"/>
                <a:cs typeface="Arial" charset="0"/>
              </a:rPr>
              <a:t>И ОБЯЗАТЕЛЬСТВАХ ИМУЩЕСТВЕННОГО ХАРАКТЕРА</a:t>
            </a:r>
          </a:p>
          <a:p>
            <a:pPr algn="ctr" defTabSz="892175"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1400" b="1" dirty="0">
                <a:solidFill>
                  <a:srgbClr val="CC3300"/>
                </a:solidFill>
                <a:latin typeface="Arial" charset="0"/>
                <a:cs typeface="Arial" charset="0"/>
              </a:rPr>
              <a:t>(утверждена Указом Президента Российской Федерации от 23 июня 2014 г. № 460)</a:t>
            </a:r>
          </a:p>
          <a:p>
            <a:pPr algn="ctr" defTabSz="892175"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ru-RU" sz="2000" b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9220" name="Text Box 13"/>
          <p:cNvSpPr txBox="1">
            <a:spLocks noChangeArrowheads="1"/>
          </p:cNvSpPr>
          <p:nvPr/>
        </p:nvSpPr>
        <p:spPr bwMode="auto">
          <a:xfrm>
            <a:off x="468313" y="1031268"/>
            <a:ext cx="8101012" cy="37372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6" tIns="32653" rIns="65306" bIns="3265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00" b="1" dirty="0" smtClean="0">
                <a:latin typeface="Arial" charset="0"/>
              </a:rPr>
              <a:t>Представляют все категории государственных </a:t>
            </a:r>
            <a:r>
              <a:rPr lang="ru-RU" sz="1000" b="1" dirty="0">
                <a:latin typeface="Arial" charset="0"/>
              </a:rPr>
              <a:t>служащих и работников Министерства обороны </a:t>
            </a:r>
            <a:r>
              <a:rPr lang="ru-RU" sz="1000" b="1" dirty="0" smtClean="0">
                <a:latin typeface="Arial" charset="0"/>
              </a:rPr>
              <a:t>РФ в соответствии </a:t>
            </a:r>
          </a:p>
          <a:p>
            <a:pPr algn="ctr" eaLnBrk="1" hangingPunct="1"/>
            <a:r>
              <a:rPr lang="ru-RU" sz="1000" b="1" dirty="0" smtClean="0">
                <a:latin typeface="Arial" charset="0"/>
              </a:rPr>
              <a:t>с Перечнем (приказ МО РФ № 865 от 24.11.2014 г.)</a:t>
            </a:r>
            <a:endParaRPr lang="ru-RU" sz="1000" b="1" dirty="0">
              <a:latin typeface="Arial" charset="0"/>
            </a:endParaRPr>
          </a:p>
        </p:txBody>
      </p:sp>
      <p:pic>
        <p:nvPicPr>
          <p:cNvPr id="9221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1452563"/>
            <a:ext cx="1616075" cy="231933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8" y="1452563"/>
            <a:ext cx="1641475" cy="231933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25" y="1452563"/>
            <a:ext cx="1636713" cy="231933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0" y="1460500"/>
            <a:ext cx="1631950" cy="23114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2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1458913"/>
            <a:ext cx="1635125" cy="23241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868738"/>
            <a:ext cx="1611312" cy="22971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2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3868738"/>
            <a:ext cx="1641475" cy="22971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3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0" y="3868738"/>
            <a:ext cx="1619250" cy="22971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3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0" y="3868738"/>
            <a:ext cx="1620838" cy="22971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3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3868738"/>
            <a:ext cx="1635125" cy="2297112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799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3925034" y="6208"/>
            <a:ext cx="5220072" cy="6863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_____________________________________________________________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(указывается наименование кадрового подразделения федерального государственного органа, или иного органа или организации)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СПРАВКА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доходах, расходах, об имуществе и обязательствах имущественного характера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Я, ________________________________________________________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дата рождения, серия и номер паспорта, дата выдачи и орган, выдавший паспорт)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(место работы или (службы), занимаемая (замещаемая) должность; в случае отсутствия основного места работы или (службы) – род занятий; должность, на замещение которой претендует гражданин (если применимо)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зарегистрированный по адресу: ________________________________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(адрес места регистрации)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___________________________________________________________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сообщаю сведения о доходах, расходах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супруги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(супруга), несовершеннолетнего ребенка (нужное подчеркнуть)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отчество, дата рождения, серия и номер паспорта, дата выдачи и орган, выдавший паспорт)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________________________________________________________________________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246813" algn="l"/>
              </a:tabLst>
            </a:pPr>
            <a:r>
              <a:rPr lang="ru-RU" sz="1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(адрес места регистрации, основное место работы (службы), занимаемая (замещаемая) должность)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 случае отсутствия основного места работы (службы) – род занятий)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отчетный период с 1 января 20___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по 31 декабря 20___ г. об имуществе, принадлежащем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lang="ru-RU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(фамилия, имя, отчество)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468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праве собственности, о вкладах в банках, ценных бумагах, об обязательствах имущественного характера по состоянию на «___» _____________ 20___ г.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36833" y="385810"/>
            <a:ext cx="4680520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Главное управление кадров Министерства обороны Российской Федерации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199125" y="1852657"/>
            <a:ext cx="2664296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Миронов Сергей Вадимович, 13.03.1970 г.р., 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148349" y="1854251"/>
            <a:ext cx="4968552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ru-RU" sz="1050" b="1" i="1" dirty="0" smtClean="0">
                <a:solidFill>
                  <a:srgbClr val="FF0000"/>
                </a:solidFill>
              </a:rPr>
              <a:t>паспорт </a:t>
            </a:r>
            <a:r>
              <a:rPr lang="ru-RU" sz="1050" b="1" i="1" dirty="0">
                <a:solidFill>
                  <a:srgbClr val="FF0000"/>
                </a:solidFill>
              </a:rPr>
              <a:t>4500 212109</a:t>
            </a:r>
            <a:r>
              <a:rPr lang="ru-RU" sz="1050" b="1" i="1" dirty="0" smtClean="0">
                <a:solidFill>
                  <a:srgbClr val="FF0000"/>
                </a:solidFill>
              </a:rPr>
              <a:t>, </a:t>
            </a:r>
            <a:r>
              <a:rPr lang="ru-RU" sz="1050" b="1" i="1" dirty="0">
                <a:solidFill>
                  <a:srgbClr val="FF0000"/>
                </a:solidFill>
              </a:rPr>
              <a:t>выдан 05.06.2001</a:t>
            </a:r>
          </a:p>
          <a:p>
            <a:pPr eaLnBrk="1" hangingPunct="1"/>
            <a:endParaRPr lang="ru-RU" sz="1050" b="1" i="1" dirty="0">
              <a:solidFill>
                <a:srgbClr val="FF0000"/>
              </a:solidFill>
            </a:endParaRPr>
          </a:p>
          <a:p>
            <a:pPr eaLnBrk="1" hangingPunct="1"/>
            <a:endParaRPr lang="ru-RU" sz="900" b="1" i="1" dirty="0">
              <a:solidFill>
                <a:srgbClr val="FF0000"/>
              </a:solidFill>
            </a:endParaRPr>
          </a:p>
          <a:p>
            <a:pPr eaLnBrk="1" hangingPunct="1"/>
            <a:r>
              <a:rPr lang="ru-RU" sz="1050" b="1" i="1" dirty="0">
                <a:solidFill>
                  <a:srgbClr val="FF0000"/>
                </a:solidFill>
              </a:rPr>
              <a:t>отделением по району Чертаново Южное </a:t>
            </a:r>
            <a:r>
              <a:rPr lang="ru-RU" sz="1050" b="1" i="1" dirty="0" err="1">
                <a:solidFill>
                  <a:srgbClr val="FF0000"/>
                </a:solidFill>
              </a:rPr>
              <a:t>ОУФМС</a:t>
            </a:r>
            <a:r>
              <a:rPr lang="ru-RU" sz="1050" b="1" i="1" dirty="0">
                <a:solidFill>
                  <a:srgbClr val="FF0000"/>
                </a:solidFill>
              </a:rPr>
              <a:t> России  по гор. Москве в </a:t>
            </a:r>
            <a:r>
              <a:rPr lang="ru-RU" sz="1050" b="1" i="1" dirty="0" err="1">
                <a:solidFill>
                  <a:srgbClr val="FF0000"/>
                </a:solidFill>
              </a:rPr>
              <a:t>ЮАО</a:t>
            </a:r>
            <a:r>
              <a:rPr lang="ru-RU" sz="1050" b="1" i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6" name="TextBox 8"/>
          <p:cNvSpPr txBox="1">
            <a:spLocks noChangeArrowheads="1"/>
          </p:cNvSpPr>
          <p:nvPr/>
        </p:nvSpPr>
        <p:spPr bwMode="auto">
          <a:xfrm>
            <a:off x="6330049" y="2968671"/>
            <a:ext cx="277092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109203, г. Москва, ул. Юбилейная, д. 10, кв. 99</a:t>
            </a:r>
          </a:p>
        </p:txBody>
      </p:sp>
      <p:sp>
        <p:nvSpPr>
          <p:cNvPr id="37" name="TextBox 8"/>
          <p:cNvSpPr txBox="1">
            <a:spLocks noChangeArrowheads="1"/>
          </p:cNvSpPr>
          <p:nvPr/>
        </p:nvSpPr>
        <p:spPr bwMode="auto">
          <a:xfrm>
            <a:off x="4077371" y="3291003"/>
            <a:ext cx="489654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(фактически проживаю по адресу: 199111, г. Москва, ул. Ильина, д. 25, кв. 236)</a:t>
            </a:r>
          </a:p>
        </p:txBody>
      </p:sp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4068416" y="3826748"/>
            <a:ext cx="4968079" cy="6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Миронов Сергей Вадимович, 13.03.1970 г.р., паспорт 4500 212109, выдан 05.06.2001</a:t>
            </a:r>
            <a:endParaRPr lang="ru-RU" sz="1050" b="1" i="1" dirty="0" smtClean="0"/>
          </a:p>
          <a:p>
            <a:pPr eaLnBrk="1" hangingPunct="1">
              <a:spcBef>
                <a:spcPts val="500"/>
              </a:spcBef>
            </a:pPr>
            <a:endParaRPr lang="ru-RU" sz="1200" b="1" i="1" dirty="0" smtClean="0"/>
          </a:p>
          <a:p>
            <a:pPr eaLnBrk="1" hangingPunct="1">
              <a:spcBef>
                <a:spcPts val="500"/>
              </a:spcBef>
            </a:pPr>
            <a:r>
              <a:rPr lang="ru-RU" sz="1050" b="1" i="1" dirty="0" smtClean="0"/>
              <a:t>отделением </a:t>
            </a:r>
            <a:r>
              <a:rPr lang="ru-RU" sz="1050" b="1" i="1" dirty="0"/>
              <a:t>по району Чертаново Южное </a:t>
            </a:r>
            <a:r>
              <a:rPr lang="ru-RU" sz="1050" b="1" i="1" dirty="0" err="1"/>
              <a:t>ОУФМС</a:t>
            </a:r>
            <a:r>
              <a:rPr lang="ru-RU" sz="1050" b="1" i="1" dirty="0"/>
              <a:t> России  по гор. Москве в </a:t>
            </a:r>
            <a:r>
              <a:rPr lang="ru-RU" sz="1050" b="1" i="1" dirty="0" err="1"/>
              <a:t>ЮАО</a:t>
            </a:r>
            <a:endParaRPr lang="ru-RU" sz="1050" b="1" i="1" dirty="0"/>
          </a:p>
        </p:txBody>
      </p:sp>
      <p:sp>
        <p:nvSpPr>
          <p:cNvPr id="39" name="TextBox 8"/>
          <p:cNvSpPr txBox="1">
            <a:spLocks noChangeArrowheads="1"/>
          </p:cNvSpPr>
          <p:nvPr/>
        </p:nvSpPr>
        <p:spPr bwMode="auto">
          <a:xfrm>
            <a:off x="4039662" y="4599228"/>
            <a:ext cx="4968079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109203, г. Москва, ул. Юбилейная, д. 10, кв. 99, Главное управление кадров</a:t>
            </a:r>
            <a:endParaRPr lang="ru-RU" sz="1050" b="1" i="1" dirty="0" smtClean="0"/>
          </a:p>
          <a:p>
            <a:pPr eaLnBrk="1" hangingPunct="1"/>
            <a:r>
              <a:rPr lang="ru-RU" sz="1050" b="1" i="1" dirty="0"/>
              <a:t>Министерства обороны Российской Федерации, начальник группы 1 </a:t>
            </a:r>
            <a:r>
              <a:rPr lang="ru-RU" sz="1050" b="1" i="1" dirty="0" smtClean="0"/>
              <a:t>направления</a:t>
            </a:r>
          </a:p>
          <a:p>
            <a:pPr eaLnBrk="1" hangingPunct="1"/>
            <a:endParaRPr lang="ru-RU" sz="1050" b="1" i="1" dirty="0" smtClean="0"/>
          </a:p>
          <a:p>
            <a:pPr eaLnBrk="1" hangingPunct="1"/>
            <a:endParaRPr lang="ru-RU" sz="900" b="1" i="1" dirty="0"/>
          </a:p>
          <a:p>
            <a:pPr eaLnBrk="1" hangingPunct="1"/>
            <a:r>
              <a:rPr lang="ru-RU" sz="1050" b="1" i="1" dirty="0" smtClean="0"/>
              <a:t>1 </a:t>
            </a:r>
            <a:r>
              <a:rPr lang="ru-RU" sz="1050" b="1" i="1" dirty="0"/>
              <a:t>управления</a:t>
            </a:r>
          </a:p>
        </p:txBody>
      </p:sp>
      <p:sp>
        <p:nvSpPr>
          <p:cNvPr id="41" name="TextBox 8"/>
          <p:cNvSpPr txBox="1">
            <a:spLocks noChangeArrowheads="1"/>
          </p:cNvSpPr>
          <p:nvPr/>
        </p:nvSpPr>
        <p:spPr bwMode="auto">
          <a:xfrm>
            <a:off x="6658012" y="5539494"/>
            <a:ext cx="18552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14</a:t>
            </a:r>
            <a:endParaRPr lang="ru-RU" sz="1050" b="1" i="1" dirty="0"/>
          </a:p>
        </p:txBody>
      </p:sp>
      <p:sp>
        <p:nvSpPr>
          <p:cNvPr id="42" name="TextBox 8"/>
          <p:cNvSpPr txBox="1">
            <a:spLocks noChangeArrowheads="1"/>
          </p:cNvSpPr>
          <p:nvPr/>
        </p:nvSpPr>
        <p:spPr bwMode="auto">
          <a:xfrm>
            <a:off x="8432151" y="5539494"/>
            <a:ext cx="18552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14</a:t>
            </a:r>
            <a:endParaRPr lang="ru-RU" sz="1050" b="1" i="1" dirty="0"/>
          </a:p>
        </p:txBody>
      </p:sp>
      <p:sp>
        <p:nvSpPr>
          <p:cNvPr id="43" name="TextBox 8"/>
          <p:cNvSpPr txBox="1">
            <a:spLocks noChangeArrowheads="1"/>
          </p:cNvSpPr>
          <p:nvPr/>
        </p:nvSpPr>
        <p:spPr bwMode="auto">
          <a:xfrm>
            <a:off x="4039662" y="5899534"/>
            <a:ext cx="229482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Миронову Сергею Вадимовичу</a:t>
            </a:r>
          </a:p>
        </p:txBody>
      </p:sp>
      <p:sp>
        <p:nvSpPr>
          <p:cNvPr id="44" name="TextBox 8"/>
          <p:cNvSpPr txBox="1">
            <a:spLocks noChangeArrowheads="1"/>
          </p:cNvSpPr>
          <p:nvPr/>
        </p:nvSpPr>
        <p:spPr bwMode="auto">
          <a:xfrm>
            <a:off x="8757094" y="6439555"/>
            <a:ext cx="18552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31</a:t>
            </a:r>
            <a:endParaRPr lang="ru-RU" sz="1050" b="1" i="1" dirty="0"/>
          </a:p>
        </p:txBody>
      </p:sp>
      <p:sp>
        <p:nvSpPr>
          <p:cNvPr id="45" name="TextBox 8"/>
          <p:cNvSpPr txBox="1">
            <a:spLocks noChangeArrowheads="1"/>
          </p:cNvSpPr>
          <p:nvPr/>
        </p:nvSpPr>
        <p:spPr bwMode="auto">
          <a:xfrm>
            <a:off x="4318268" y="6600694"/>
            <a:ext cx="69520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декабря</a:t>
            </a:r>
            <a:endParaRPr lang="ru-RU" sz="1050" b="1" i="1" dirty="0"/>
          </a:p>
        </p:txBody>
      </p:sp>
      <p:sp>
        <p:nvSpPr>
          <p:cNvPr id="46" name="TextBox 8"/>
          <p:cNvSpPr txBox="1">
            <a:spLocks noChangeArrowheads="1"/>
          </p:cNvSpPr>
          <p:nvPr/>
        </p:nvSpPr>
        <p:spPr bwMode="auto">
          <a:xfrm>
            <a:off x="5404760" y="6612231"/>
            <a:ext cx="18552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14</a:t>
            </a:r>
            <a:endParaRPr lang="ru-RU" sz="1050" b="1" i="1" dirty="0"/>
          </a:p>
        </p:txBody>
      </p: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79512" y="1259939"/>
            <a:ext cx="3527425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В сравнении с предыдущей справкой в новой справке необходимо указывать </a:t>
            </a:r>
            <a:r>
              <a:rPr lang="ru-RU" sz="2000" dirty="0">
                <a:latin typeface="Arial" charset="0"/>
                <a:cs typeface="Arial" charset="0"/>
              </a:rPr>
              <a:t>дату рождения, серию и номер паспорта, дату его выдачи и орган, выдавший паспорт. </a:t>
            </a:r>
          </a:p>
          <a:p>
            <a:pPr algn="ctr" eaLnBrk="1" hangingPunct="1"/>
            <a:endParaRPr lang="ru-RU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Для несовершеннолетних детей указывается </a:t>
            </a:r>
            <a:r>
              <a:rPr lang="ru-RU" sz="2000" dirty="0">
                <a:latin typeface="Arial" charset="0"/>
                <a:cs typeface="Arial" charset="0"/>
              </a:rPr>
              <a:t>дата рождения, серия и номер свидетельства о рождении, дата его выдачи и орган, выдавший свидетельство о рождении </a:t>
            </a:r>
          </a:p>
        </p:txBody>
      </p:sp>
      <p:sp>
        <p:nvSpPr>
          <p:cNvPr id="48" name="Скругленная прямоугольная выноска 47"/>
          <p:cNvSpPr/>
          <p:nvPr/>
        </p:nvSpPr>
        <p:spPr>
          <a:xfrm>
            <a:off x="1115616" y="1551126"/>
            <a:ext cx="2952328" cy="432048"/>
          </a:xfrm>
          <a:prstGeom prst="wedgeRoundRectCallout">
            <a:avLst>
              <a:gd name="adj1" fmla="val 65814"/>
              <a:gd name="adj2" fmla="val 369314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указывается адрес фактического проживания</a:t>
            </a:r>
            <a:endParaRPr lang="ru-RU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Скругленная прямоугольная выноска 48"/>
          <p:cNvSpPr/>
          <p:nvPr/>
        </p:nvSpPr>
        <p:spPr>
          <a:xfrm>
            <a:off x="1115616" y="177453"/>
            <a:ext cx="3592091" cy="1090960"/>
          </a:xfrm>
          <a:prstGeom prst="wedgeRoundRectCallout">
            <a:avLst>
              <a:gd name="adj1" fmla="val 48886"/>
              <a:gd name="adj2" fmla="val -16240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Иногда  заполнение справок поручается посторонним лицам (подчиненным), </a:t>
            </a:r>
            <a:r>
              <a:rPr lang="ru-RU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которые </a:t>
            </a:r>
            <a:r>
              <a:rPr lang="ru-RU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могут допускать ошибки </a:t>
            </a:r>
            <a:r>
              <a:rPr lang="ru-RU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неточности при заполнении соответствующих разделов. В </a:t>
            </a:r>
            <a:r>
              <a:rPr lang="ru-RU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дальнейшем в своих </a:t>
            </a:r>
            <a:r>
              <a:rPr lang="ru-RU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пояснениях офицеры </a:t>
            </a:r>
            <a:r>
              <a:rPr lang="ru-RU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перекладывают </a:t>
            </a:r>
            <a:r>
              <a:rPr lang="ru-RU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вину на </a:t>
            </a:r>
            <a:r>
              <a:rPr lang="ru-RU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тех, кто заполнял им справки</a:t>
            </a:r>
            <a:endParaRPr lang="ru-RU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1115616" y="2993914"/>
            <a:ext cx="2952328" cy="632255"/>
          </a:xfrm>
          <a:prstGeom prst="wedgeRoundRectCallout">
            <a:avLst>
              <a:gd name="adj1" fmla="val 151359"/>
              <a:gd name="adj2" fmla="val 212787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заполнении справок на супругу(а) не указывается ее(его) место работы, при этом в основном доходе фигурирует некоторая сумма</a:t>
            </a:r>
            <a:endParaRPr lang="ru-RU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70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8" grpId="0" animBg="1"/>
      <p:bldP spid="49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369638"/>
              </p:ext>
            </p:extLst>
          </p:nvPr>
        </p:nvGraphicFramePr>
        <p:xfrm>
          <a:off x="3654061" y="358818"/>
          <a:ext cx="5499367" cy="6500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672"/>
                <a:gridCol w="3758953"/>
                <a:gridCol w="1404742"/>
              </a:tblGrid>
              <a:tr h="463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b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п/п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 дохода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Величина дохода </a:t>
                      </a:r>
                      <a:b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(руб.)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7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0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Доход по основному месту работы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0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0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Доход от иной творческой деятельности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0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Доход от вкладов в банках и иных кредитных организациях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5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Доход от ценных бумаг и долей участия в коммерческих организациях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85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Иные доходы (указать вид дохода):</a:t>
                      </a:r>
                      <a:endParaRPr lang="ru-RU" sz="105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05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 доход за отчетный период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5766" marR="157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03848" y="-15389"/>
            <a:ext cx="439248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Раздел 1. Сведения о доходах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8174375" y="1196752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620 012,24</a:t>
            </a: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8154730" y="1745913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н</a:t>
            </a:r>
            <a:r>
              <a:rPr lang="ru-RU" sz="1050" b="1" i="1" dirty="0" smtClean="0"/>
              <a:t>е имею</a:t>
            </a:r>
            <a:endParaRPr lang="ru-RU" sz="1050" b="1" i="1" dirty="0"/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166381" y="2183079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н</a:t>
            </a:r>
            <a:r>
              <a:rPr lang="ru-RU" sz="1050" b="1" i="1" dirty="0" smtClean="0"/>
              <a:t>е имею</a:t>
            </a:r>
            <a:endParaRPr lang="ru-RU" sz="1050" b="1" i="1" dirty="0"/>
          </a:p>
        </p:txBody>
      </p: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8154730" y="2655448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4 000,20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140526" y="3089643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не имею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039663" y="3594293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1) пенсия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166381" y="3594293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100 000,0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39663" y="3791981"/>
            <a:ext cx="3556673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2) продажа автомобиля (Рено </a:t>
            </a:r>
            <a:r>
              <a:rPr lang="ru-RU" sz="1050" b="1" i="1" dirty="0" err="1"/>
              <a:t>Логан</a:t>
            </a:r>
            <a:r>
              <a:rPr lang="ru-RU" sz="1050" b="1" i="1" dirty="0"/>
              <a:t>)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161933" y="3793584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500</a:t>
            </a:r>
            <a:r>
              <a:rPr lang="ru-RU" sz="1050" b="1" i="1" dirty="0"/>
              <a:t> 000,0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039663" y="3994544"/>
            <a:ext cx="3619810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3) продажа квартиры (г. Москва, ул. </a:t>
            </a:r>
            <a:r>
              <a:rPr lang="ru-RU" sz="1050" b="1" i="1" dirty="0" err="1"/>
              <a:t>Бутовская</a:t>
            </a:r>
            <a:r>
              <a:rPr lang="ru-RU" sz="1050" b="1" i="1" dirty="0"/>
              <a:t>, д. 1, кв. 1)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161933" y="4000699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5 000</a:t>
            </a:r>
            <a:r>
              <a:rPr lang="ru-RU" sz="1050" b="1" i="1" dirty="0"/>
              <a:t> 000,0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039663" y="4203521"/>
            <a:ext cx="3619810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4) возмещение ущерба по договору </a:t>
            </a:r>
            <a:r>
              <a:rPr lang="ru-RU" sz="1050" b="1" i="1" dirty="0" smtClean="0"/>
              <a:t>страхования </a:t>
            </a:r>
            <a:r>
              <a:rPr lang="ru-RU" sz="1050" b="1" i="1" dirty="0" err="1" smtClean="0"/>
              <a:t>ОСАГО</a:t>
            </a:r>
            <a:endParaRPr lang="ru-RU" sz="105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161933" y="4203520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1</a:t>
            </a:r>
            <a:r>
              <a:rPr lang="ru-RU" sz="1050" b="1" i="1" dirty="0" smtClean="0"/>
              <a:t>0 225,0</a:t>
            </a:r>
            <a:endParaRPr lang="ru-RU" sz="1050" b="1" i="1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039663" y="4419545"/>
            <a:ext cx="302013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5) сдача в аренду квартиры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161933" y="4419545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300 000,0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164074" y="4606490"/>
            <a:ext cx="64807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50 024,0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039580" y="4606491"/>
            <a:ext cx="3063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6</a:t>
            </a:r>
            <a:r>
              <a:rPr lang="ru-RU" sz="1050" b="1" i="1" dirty="0" smtClean="0"/>
              <a:t>) </a:t>
            </a:r>
            <a:r>
              <a:rPr lang="ru-RU" sz="1050" b="1" i="1" dirty="0"/>
              <a:t>выплаты участнику боевых действий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040050" y="4804949"/>
            <a:ext cx="3641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/>
              <a:t>7</a:t>
            </a:r>
            <a:r>
              <a:rPr lang="ru-RU" sz="1050" b="1" i="1" dirty="0" smtClean="0"/>
              <a:t>) </a:t>
            </a:r>
            <a:r>
              <a:rPr lang="ru-RU" sz="1050" b="1" i="1" dirty="0"/>
              <a:t>выплаты участнику </a:t>
            </a:r>
            <a:r>
              <a:rPr lang="ru-RU" sz="1050" b="1" i="1" dirty="0" smtClean="0"/>
              <a:t>ликвидации </a:t>
            </a:r>
            <a:r>
              <a:rPr lang="ru-RU" sz="1050" b="1" i="1" dirty="0"/>
              <a:t>последствий ЧС, в </a:t>
            </a:r>
            <a:r>
              <a:rPr lang="ru-RU" sz="1050" b="1" i="1" dirty="0" err="1"/>
              <a:t>т.ч</a:t>
            </a:r>
            <a:r>
              <a:rPr lang="ru-RU" sz="1050" b="1" i="1" dirty="0"/>
              <a:t>. на Чернобыльской АС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140526" y="4800896"/>
            <a:ext cx="652849" cy="16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3 700,0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052099" y="6589276"/>
            <a:ext cx="89262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6 </a:t>
            </a:r>
            <a:r>
              <a:rPr lang="ru-RU" sz="1050" b="1" i="1" dirty="0" smtClean="0"/>
              <a:t>80</a:t>
            </a:r>
            <a:r>
              <a:rPr lang="ru-RU" sz="1050" b="1" i="1" dirty="0" smtClean="0"/>
              <a:t>9</a:t>
            </a:r>
            <a:r>
              <a:rPr lang="ru-RU" sz="1050" b="1" i="1" dirty="0"/>
              <a:t> 486,44</a:t>
            </a:r>
          </a:p>
        </p:txBody>
      </p:sp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4039663" y="1602957"/>
            <a:ext cx="3276434" cy="16927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1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Доход от педагогической и научной деятельности</a:t>
            </a:r>
          </a:p>
        </p:txBody>
      </p:sp>
      <p:sp>
        <p:nvSpPr>
          <p:cNvPr id="39" name="TextBox 2"/>
          <p:cNvSpPr txBox="1">
            <a:spLocks noChangeArrowheads="1"/>
          </p:cNvSpPr>
          <p:nvPr/>
        </p:nvSpPr>
        <p:spPr bwMode="auto">
          <a:xfrm>
            <a:off x="107504" y="2046485"/>
            <a:ext cx="35274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В данном разделе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«Доход от педагогической деятельности» </a:t>
            </a:r>
            <a:r>
              <a:rPr lang="ru-RU" sz="2000" dirty="0">
                <a:latin typeface="Arial" charset="0"/>
                <a:cs typeface="Arial" charset="0"/>
              </a:rPr>
              <a:t>и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«Доход от научной деятельности» </a:t>
            </a:r>
            <a:r>
              <a:rPr lang="ru-RU" sz="2000" dirty="0">
                <a:latin typeface="Arial" charset="0"/>
                <a:cs typeface="Arial" charset="0"/>
              </a:rPr>
              <a:t>объединены в один пункт, остальные пункты остались без изменений</a:t>
            </a:r>
          </a:p>
        </p:txBody>
      </p:sp>
      <p:sp>
        <p:nvSpPr>
          <p:cNvPr id="40" name="Скругленная прямоугольная выноска 39"/>
          <p:cNvSpPr/>
          <p:nvPr/>
        </p:nvSpPr>
        <p:spPr>
          <a:xfrm>
            <a:off x="764128" y="332655"/>
            <a:ext cx="2952328" cy="1413258"/>
          </a:xfrm>
          <a:prstGeom prst="wedgeRoundRectCallout">
            <a:avLst>
              <a:gd name="adj1" fmla="val 60686"/>
              <a:gd name="adj2" fmla="val 7838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Доход 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основному месту работы в справках указан не в соответствии с пунктом 5.1 формы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ru-RU" sz="1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НДФЛ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без указания полной суммы начислений,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вычетом 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подоходного налога, алиментов</a:t>
            </a:r>
          </a:p>
        </p:txBody>
      </p:sp>
      <p:sp>
        <p:nvSpPr>
          <p:cNvPr id="41" name="Скругленная прямоугольная выноска 40"/>
          <p:cNvSpPr/>
          <p:nvPr/>
        </p:nvSpPr>
        <p:spPr>
          <a:xfrm>
            <a:off x="377788" y="3429000"/>
            <a:ext cx="2921074" cy="3241067"/>
          </a:xfrm>
          <a:prstGeom prst="wedgeRoundRectCallout">
            <a:avLst>
              <a:gd name="adj1" fmla="val 79739"/>
              <a:gd name="adj2" fmla="val -48064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указываются другие 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доходы, в том числе, от продажи недвижимого имущества, автомобиля (даже если они пошли в счет оплаты другого недвижимого имущества или автомобиля),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 участие в боевых действиях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совместительство, пенсии и пособия, страховые выплаты (в </a:t>
            </a:r>
            <a:r>
              <a:rPr lang="ru-RU" sz="1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т.ч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ДТП),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выходное пособие в/</a:t>
            </a:r>
            <a:r>
              <a:rPr lang="ru-RU" sz="1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авторские гонорары, ДК за поднаем жилья, выплаты по военной ипотеке</a:t>
            </a: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кругленная прямоугольная выноска 41"/>
          <p:cNvSpPr/>
          <p:nvPr/>
        </p:nvSpPr>
        <p:spPr>
          <a:xfrm>
            <a:off x="520698" y="1819698"/>
            <a:ext cx="2952328" cy="1269945"/>
          </a:xfrm>
          <a:prstGeom prst="wedgeRoundRectCallout">
            <a:avLst>
              <a:gd name="adj1" fmla="val 68678"/>
              <a:gd name="adj2" fmla="val 22025"/>
              <a:gd name="adj3" fmla="val 16667"/>
            </a:avLst>
          </a:prstGeom>
          <a:solidFill>
            <a:srgbClr val="FF000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Путают доход, полученный в виде процентов по депозитным счетам, и размер денежных средств, фактически находящихся на таких счетах или не указывают доход вообще</a:t>
            </a: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997199" y="5229200"/>
            <a:ext cx="3641600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8. Денежная компенсация за поднаем жилья</a:t>
            </a:r>
            <a:endParaRPr lang="ru-RU" sz="1050" b="1" i="1" dirty="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8135749" y="5119731"/>
            <a:ext cx="652849" cy="16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180 000</a:t>
            </a:r>
            <a:endParaRPr lang="ru-RU" sz="1050" b="1" i="1" dirty="0"/>
          </a:p>
        </p:txBody>
      </p:sp>
    </p:spTree>
    <p:extLst>
      <p:ext uri="{BB962C8B-B14F-4D97-AF65-F5344CB8AC3E}">
        <p14:creationId xmlns:p14="http://schemas.microsoft.com/office/powerpoint/2010/main" val="66281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3" grpId="0"/>
      <p:bldP spid="24" grpId="0"/>
      <p:bldP spid="28" grpId="0"/>
      <p:bldP spid="29" grpId="0"/>
      <p:bldP spid="30" grpId="0"/>
      <p:bldP spid="32" grpId="0"/>
      <p:bldP spid="33" grpId="0"/>
      <p:bldP spid="35" grpId="0"/>
      <p:bldP spid="36" grpId="0"/>
      <p:bldP spid="37" grpId="0"/>
      <p:bldP spid="40" grpId="0" animBg="1"/>
      <p:bldP spid="41" grpId="0" animBg="1"/>
      <p:bldP spid="42" grpId="0" animBg="1"/>
      <p:bldP spid="31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22950" y="764704"/>
            <a:ext cx="3735387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Данный раздел отсутствовал в предыдущей справке.</a:t>
            </a:r>
          </a:p>
          <a:p>
            <a:pPr algn="ctr" eaLnBrk="1" hangingPunct="1"/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>
                <a:latin typeface="Arial" charset="0"/>
                <a:cs typeface="Arial" charset="0"/>
              </a:rPr>
              <a:t>При его заполнении к Справке необходимо приложить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копию документа, подтверждающего совершение сделки </a:t>
            </a:r>
            <a:r>
              <a:rPr lang="ru-RU" sz="2000" dirty="0">
                <a:latin typeface="Arial" charset="0"/>
                <a:cs typeface="Arial" charset="0"/>
              </a:rPr>
              <a:t>и указанного в графе 5 «Основание приобретения</a:t>
            </a:r>
            <a:r>
              <a:rPr lang="ru-RU" sz="2000" dirty="0" smtClean="0">
                <a:latin typeface="Arial" charset="0"/>
                <a:cs typeface="Arial" charset="0"/>
              </a:rPr>
              <a:t>»</a:t>
            </a:r>
          </a:p>
          <a:p>
            <a:pPr algn="ctr" eaLnBrk="1" hangingPunct="1"/>
            <a:endParaRPr lang="ru-RU" sz="700" dirty="0">
              <a:latin typeface="Arial" charset="0"/>
              <a:cs typeface="Arial" charset="0"/>
            </a:endParaRPr>
          </a:p>
          <a:p>
            <a:pPr algn="ctr" eaLnBrk="1" hangingPunct="1"/>
            <a:r>
              <a:rPr lang="ru-RU" sz="2000" i="1" dirty="0" smtClean="0"/>
              <a:t>Раздел заполняется в том случае, если </a:t>
            </a:r>
            <a:r>
              <a:rPr lang="ru-RU" sz="2000" b="1" i="1" u="sng" dirty="0" smtClean="0"/>
              <a:t>общая </a:t>
            </a:r>
            <a:r>
              <a:rPr lang="ru-RU" sz="2000" b="1" i="1" u="sng" dirty="0"/>
              <a:t>сумма </a:t>
            </a:r>
            <a:br>
              <a:rPr lang="ru-RU" sz="2000" b="1" i="1" u="sng" dirty="0"/>
            </a:br>
            <a:r>
              <a:rPr lang="ru-RU" sz="2000" b="1" i="1" u="sng" dirty="0"/>
              <a:t>сделок</a:t>
            </a:r>
            <a:r>
              <a:rPr lang="ru-RU" sz="2000" i="1" dirty="0"/>
              <a:t> по приобретению объектов недвижимости, транспортных средств, ценных бумаг и т.п</a:t>
            </a:r>
            <a:r>
              <a:rPr lang="ru-RU" sz="2000" i="1" dirty="0" smtClean="0"/>
              <a:t>. превышает общий доход супруга и супруги за три последних года, предшествующих отчетному периоду</a:t>
            </a:r>
            <a:r>
              <a:rPr lang="ru-RU" sz="2000" dirty="0" smtClean="0">
                <a:latin typeface="Arial" charset="0"/>
                <a:cs typeface="Arial" charset="0"/>
              </a:rPr>
              <a:t> </a:t>
            </a:r>
            <a:endParaRPr lang="ru-RU" sz="2000" dirty="0">
              <a:latin typeface="Arial" charset="0"/>
              <a:cs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5445"/>
              </p:ext>
            </p:extLst>
          </p:nvPr>
        </p:nvGraphicFramePr>
        <p:xfrm>
          <a:off x="3914900" y="323988"/>
          <a:ext cx="5238527" cy="6543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076"/>
                <a:gridCol w="1440160"/>
                <a:gridCol w="1080120"/>
                <a:gridCol w="1229158"/>
                <a:gridCol w="1048013"/>
              </a:tblGrid>
              <a:tr h="1744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 п/п</a:t>
                      </a:r>
                    </a:p>
                  </a:txBody>
                  <a:tcPr marL="52223" marR="522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Вид приобретенного имущества</a:t>
                      </a:r>
                    </a:p>
                  </a:txBody>
                  <a:tcPr marL="52223" marR="522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Сумма сделки (руб.)</a:t>
                      </a:r>
                    </a:p>
                  </a:txBody>
                  <a:tcPr marL="52223" marR="522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Источник получения средств, за счет которых приобретено имущество</a:t>
                      </a:r>
                    </a:p>
                  </a:txBody>
                  <a:tcPr marL="52223" marR="522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Основание приобретения</a:t>
                      </a:r>
                    </a:p>
                  </a:txBody>
                  <a:tcPr marL="52223" marR="522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5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Земельные участки: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1)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Иное недвижимое </a:t>
                      </a: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имущество: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1)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27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Транспортные средства: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</a:t>
                      </a:r>
                      <a:endParaRPr lang="ru-RU" sz="1100" b="0" kern="1200" dirty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0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Ценные бумаги: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1)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52223" marR="52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64"/>
          <p:cNvSpPr>
            <a:spLocks noChangeArrowheads="1"/>
          </p:cNvSpPr>
          <p:nvPr/>
        </p:nvSpPr>
        <p:spPr bwMode="auto">
          <a:xfrm>
            <a:off x="4066777" y="-15389"/>
            <a:ext cx="3673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Раздел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Сведения о расходах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30595" y="3073005"/>
            <a:ext cx="119525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однокомнатная </a:t>
            </a:r>
          </a:p>
          <a:p>
            <a:pPr eaLnBrk="1" hangingPunct="1"/>
            <a:r>
              <a:rPr lang="ru-RU" sz="1050" b="1" i="1" dirty="0" smtClean="0"/>
              <a:t>квартира </a:t>
            </a:r>
            <a:endParaRPr lang="ru-RU" sz="1050" b="1" i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21587" y="3090425"/>
            <a:ext cx="63608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5 500 000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09848" y="3062144"/>
            <a:ext cx="117835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Собственные накопления в </a:t>
            </a:r>
            <a:r>
              <a:rPr lang="ru-RU" sz="1050" b="1" i="1" dirty="0"/>
              <a:t>размере </a:t>
            </a:r>
            <a:endParaRPr lang="ru-RU" sz="1050" b="1" i="1" dirty="0" smtClean="0"/>
          </a:p>
          <a:p>
            <a:pPr algn="ctr" eaLnBrk="1" hangingPunct="1"/>
            <a:r>
              <a:rPr lang="ru-RU" sz="1050" b="1" i="1" dirty="0" smtClean="0"/>
              <a:t>2000000 </a:t>
            </a:r>
            <a:r>
              <a:rPr lang="ru-RU" sz="1050" b="1" i="1" dirty="0"/>
              <a:t>руб.;</a:t>
            </a:r>
          </a:p>
          <a:p>
            <a:pPr algn="ctr" eaLnBrk="1" hangingPunct="1"/>
            <a:r>
              <a:rPr lang="ru-RU" sz="1050" b="1" i="1" dirty="0" smtClean="0"/>
              <a:t>ипотечный кредит на сумму </a:t>
            </a:r>
          </a:p>
          <a:p>
            <a:pPr algn="ctr" eaLnBrk="1" hangingPunct="1"/>
            <a:r>
              <a:rPr lang="ru-RU" sz="1050" b="1" i="1" dirty="0" smtClean="0"/>
              <a:t>3500000 </a:t>
            </a:r>
            <a:r>
              <a:rPr lang="ru-RU" sz="1050" b="1" i="1" dirty="0"/>
              <a:t>руб.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135332" y="3071571"/>
            <a:ext cx="999241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Договор купли-продажи квартиры </a:t>
            </a:r>
            <a:endParaRPr lang="ru-RU" sz="1050" b="1" dirty="0"/>
          </a:p>
          <a:p>
            <a:pPr algn="ctr"/>
            <a:r>
              <a:rPr lang="ru-RU" sz="1050" b="1" i="1" dirty="0"/>
              <a:t>от 01.10.2014 </a:t>
            </a:r>
            <a:endParaRPr lang="ru-RU" sz="1050" b="1" i="1" dirty="0" smtClean="0"/>
          </a:p>
          <a:p>
            <a:pPr algn="ctr"/>
            <a:r>
              <a:rPr lang="ru-RU" sz="1050" b="1" i="1" dirty="0" smtClean="0"/>
              <a:t>№ </a:t>
            </a:r>
            <a:r>
              <a:rPr lang="ru-RU" sz="1050" b="1" i="1" dirty="0"/>
              <a:t>365/154</a:t>
            </a: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20375" y="5268722"/>
            <a:ext cx="119525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</a:t>
            </a:r>
            <a:r>
              <a:rPr lang="ru-RU" sz="1050" b="1" i="1" dirty="0" err="1" smtClean="0"/>
              <a:t>Рэндж</a:t>
            </a:r>
            <a:r>
              <a:rPr lang="ru-RU" sz="1050" b="1" i="1" dirty="0" smtClean="0"/>
              <a:t> </a:t>
            </a:r>
            <a:r>
              <a:rPr lang="ru-RU" sz="1050" b="1" i="1" dirty="0" err="1" smtClean="0"/>
              <a:t>Ровер</a:t>
            </a:r>
            <a:r>
              <a:rPr lang="ru-RU" sz="1050" b="1" i="1" dirty="0" smtClean="0"/>
              <a:t> Спорт</a:t>
            </a:r>
            <a:endParaRPr lang="ru-RU" sz="1050" b="1" i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049075" y="5268289"/>
            <a:ext cx="63608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3 </a:t>
            </a:r>
            <a:r>
              <a:rPr lang="ru-RU" sz="1050" b="1" i="1" dirty="0"/>
              <a:t>500 000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888770" y="5239628"/>
            <a:ext cx="1187777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Собственные накопления в </a:t>
            </a:r>
            <a:r>
              <a:rPr lang="ru-RU" sz="1050" b="1" i="1" dirty="0"/>
              <a:t>размере </a:t>
            </a:r>
            <a:endParaRPr lang="ru-RU" sz="1050" b="1" i="1" dirty="0" smtClean="0"/>
          </a:p>
          <a:p>
            <a:pPr algn="ctr" eaLnBrk="1" hangingPunct="1"/>
            <a:r>
              <a:rPr lang="ru-RU" sz="1050" b="1" i="1" dirty="0" smtClean="0"/>
              <a:t>1000000 </a:t>
            </a:r>
            <a:r>
              <a:rPr lang="ru-RU" sz="1050" b="1" i="1" dirty="0"/>
              <a:t>руб.;</a:t>
            </a:r>
          </a:p>
          <a:p>
            <a:pPr algn="ctr" eaLnBrk="1" hangingPunct="1"/>
            <a:r>
              <a:rPr lang="ru-RU" sz="1050" b="1" i="1" dirty="0" smtClean="0"/>
              <a:t>автокредит на сумму 2500000 </a:t>
            </a:r>
            <a:r>
              <a:rPr lang="ru-RU" sz="1050" b="1" i="1" dirty="0"/>
              <a:t>руб.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114254" y="5239628"/>
            <a:ext cx="1031165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Договор купли-продажи </a:t>
            </a:r>
            <a:r>
              <a:rPr lang="ru-RU" sz="1050" b="1" i="1" dirty="0" smtClean="0"/>
              <a:t>транспортного средства от 23.05.2014 </a:t>
            </a:r>
          </a:p>
          <a:p>
            <a:pPr algn="ctr"/>
            <a:r>
              <a:rPr lang="ru-RU" sz="1050" b="1" i="1" dirty="0" smtClean="0"/>
              <a:t>№ 22/ТС-1977</a:t>
            </a:r>
            <a:endParaRPr lang="ru-RU" sz="1050" b="1" i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-180528" y="27007"/>
            <a:ext cx="4896544" cy="3369163"/>
          </a:xfrm>
          <a:prstGeom prst="wedgeRoundRectCallout">
            <a:avLst>
              <a:gd name="adj1" fmla="val -14017"/>
              <a:gd name="adj2" fmla="val 87227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неправильно определялся период, за который производился подсчет дохода за 3 года. Так при покупке квартиры в 2013 году многие учитывали доход и за 2013 год. При покупке квартиры в 2014 году необходимо учитывать доход полученный за 2011-2013 года</a:t>
            </a: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5039071" y="323164"/>
            <a:ext cx="4106348" cy="3681899"/>
          </a:xfrm>
          <a:prstGeom prst="wedgeRoundRectCallout">
            <a:avLst>
              <a:gd name="adj1" fmla="val 38776"/>
              <a:gd name="adj2" fmla="val 617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справка о расходах не заполнялась из-за отсутствия свидетельства о государственной регистрации собственности. Сведения о расходах необходимо заполнять за год в котором совершена сделка, независимо от срока получения свидетельства о собственности</a:t>
            </a:r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1907704" y="4005063"/>
            <a:ext cx="4226768" cy="2331961"/>
          </a:xfrm>
          <a:prstGeom prst="wedgeRoundRectCallout">
            <a:avLst>
              <a:gd name="adj1" fmla="val 100315"/>
              <a:gd name="adj2" fmla="val -25575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не представлялись сведения о расходах при покупке квартиры с использованием кредитных средств по программе </a:t>
            </a:r>
            <a:r>
              <a:rPr lang="ru-RU" sz="2200" dirty="0" err="1"/>
              <a:t>накопительно</a:t>
            </a:r>
            <a:r>
              <a:rPr lang="ru-RU" sz="2200" dirty="0"/>
              <a:t>-ипотечного кредитования военнослужащих</a:t>
            </a:r>
          </a:p>
        </p:txBody>
      </p:sp>
    </p:spTree>
    <p:extLst>
      <p:ext uri="{BB962C8B-B14F-4D97-AF65-F5344CB8AC3E}">
        <p14:creationId xmlns:p14="http://schemas.microsoft.com/office/powerpoint/2010/main" val="373984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14" grpId="0"/>
      <p:bldP spid="15" grpId="0"/>
      <p:bldP spid="16" grpId="0"/>
      <p:bldP spid="10" grpId="1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95288" y="2492375"/>
            <a:ext cx="3529012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dirty="0">
                <a:latin typeface="Arial" charset="0"/>
                <a:cs typeface="Arial" charset="0"/>
              </a:rPr>
              <a:t>В данном разделе пункты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«Жилые дома» </a:t>
            </a:r>
            <a:r>
              <a:rPr lang="ru-RU" sz="2000" dirty="0">
                <a:latin typeface="Arial" charset="0"/>
                <a:cs typeface="Arial" charset="0"/>
              </a:rPr>
              <a:t>и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«Дачи» </a:t>
            </a:r>
            <a:r>
              <a:rPr lang="ru-RU" sz="2000" dirty="0">
                <a:latin typeface="Arial" charset="0"/>
                <a:cs typeface="Arial" charset="0"/>
              </a:rPr>
              <a:t>объединены в один пункт.  Кроме того, добавлена </a:t>
            </a:r>
            <a:r>
              <a:rPr lang="ru-RU" sz="2000" dirty="0" smtClean="0">
                <a:latin typeface="Arial" charset="0"/>
                <a:cs typeface="Arial" charset="0"/>
              </a:rPr>
              <a:t>графа 6</a:t>
            </a:r>
            <a:r>
              <a:rPr lang="ru-RU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Arial" charset="0"/>
                <a:cs typeface="Arial" charset="0"/>
              </a:rPr>
              <a:t>«Основание приобретения и источник средств»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447600"/>
              </p:ext>
            </p:extLst>
          </p:nvPr>
        </p:nvGraphicFramePr>
        <p:xfrm>
          <a:off x="4155516" y="488462"/>
          <a:ext cx="4988484" cy="6383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409"/>
                <a:gridCol w="1106651"/>
                <a:gridCol w="1038739"/>
                <a:gridCol w="1039226"/>
                <a:gridCol w="514779"/>
                <a:gridCol w="942680"/>
              </a:tblGrid>
              <a:tr h="959951">
                <a:tc>
                  <a:txBody>
                    <a:bodyPr/>
                    <a:lstStyle/>
                    <a:p>
                      <a:pPr indent="7175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п/п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Вид и наименование имущества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Вид собственности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Место нахождения (адрес)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Площадь  (кв. м)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Основание приобретения и источник средств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990">
                <a:tc>
                  <a:txBody>
                    <a:bodyPr/>
                    <a:lstStyle/>
                    <a:p>
                      <a:pPr indent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6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Земельные участки: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51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 </a:t>
                      </a:r>
                      <a:endParaRPr lang="ru-RU" sz="11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3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7302" marR="373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" name="Rectangle 64"/>
          <p:cNvSpPr>
            <a:spLocks noChangeArrowheads="1"/>
          </p:cNvSpPr>
          <p:nvPr/>
        </p:nvSpPr>
        <p:spPr bwMode="auto">
          <a:xfrm>
            <a:off x="4066777" y="-37063"/>
            <a:ext cx="374558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Раздел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Сведения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 имуществе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Подраздел 3.1. Недвижимое имущество </a:t>
            </a:r>
            <a:endParaRPr lang="ru-RU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0853" y="1995576"/>
            <a:ext cx="9909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под индивидуальное жилищное строительство</a:t>
            </a:r>
            <a:endParaRPr lang="ru-RU" sz="1050" b="1" i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38413" y="1984885"/>
            <a:ext cx="97060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индивидуальная</a:t>
            </a:r>
            <a:endParaRPr lang="ru-RU" sz="1050" b="1" i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674178" y="1977523"/>
            <a:ext cx="985882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Липецкая обл., с. Красный </a:t>
            </a:r>
            <a:r>
              <a:rPr lang="ru-RU" sz="1050" b="1" i="1" dirty="0" err="1"/>
              <a:t>Бакир</a:t>
            </a:r>
            <a:r>
              <a:rPr lang="ru-RU" sz="1050" b="1" i="1" dirty="0"/>
              <a:t>, ул. Сайкина, </a:t>
            </a:r>
            <a:r>
              <a:rPr lang="ru-RU" sz="1050" b="1" i="1" dirty="0" smtClean="0"/>
              <a:t>участок № </a:t>
            </a:r>
            <a:r>
              <a:rPr lang="ru-RU" sz="1050" b="1" i="1" dirty="0"/>
              <a:t>14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89529" y="1975458"/>
            <a:ext cx="48036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2500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10108" y="1973394"/>
            <a:ext cx="933892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Свидетельство </a:t>
            </a:r>
            <a:r>
              <a:rPr lang="ru-RU" sz="1050" b="1" i="1" dirty="0"/>
              <a:t>о </a:t>
            </a:r>
            <a:r>
              <a:rPr lang="ru-RU" sz="1050" b="1" i="1" dirty="0" smtClean="0"/>
              <a:t>наследовании </a:t>
            </a:r>
            <a:endParaRPr lang="ru-RU" sz="1050" b="1" i="1" dirty="0"/>
          </a:p>
          <a:p>
            <a:pPr algn="ctr" eaLnBrk="1" hangingPunct="1"/>
            <a:r>
              <a:rPr lang="ru-RU" sz="1050" b="1" i="1" dirty="0"/>
              <a:t>от 18.07.2009 № 894/Н/</a:t>
            </a:r>
          </a:p>
          <a:p>
            <a:pPr algn="ctr" eaLnBrk="1" hangingPunct="1"/>
            <a:r>
              <a:rPr lang="ru-RU" sz="1050" b="1" i="1" dirty="0" smtClean="0"/>
              <a:t>15-087</a:t>
            </a:r>
            <a:endParaRPr lang="ru-RU" sz="1050" b="1" i="1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81426" y="2838662"/>
            <a:ext cx="93610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дачный</a:t>
            </a:r>
            <a:endParaRPr lang="ru-RU" sz="1050" b="1" i="1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642693" y="4194401"/>
            <a:ext cx="936104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общая совместная </a:t>
            </a:r>
            <a:endParaRPr lang="ru-RU" sz="1050" dirty="0"/>
          </a:p>
          <a:p>
            <a:pPr algn="ctr"/>
            <a:r>
              <a:rPr lang="ru-RU" sz="1050" b="1" i="1" dirty="0"/>
              <a:t> с Ивановым Иваном </a:t>
            </a:r>
            <a:r>
              <a:rPr lang="ru-RU" sz="1050" b="1" i="1" dirty="0" smtClean="0"/>
              <a:t>Петровичем</a:t>
            </a:r>
            <a:endParaRPr lang="ru-RU" sz="1050" b="1" i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691947" y="2837869"/>
            <a:ext cx="9361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Курская обл., </a:t>
            </a:r>
            <a:endParaRPr lang="ru-RU" sz="1050" dirty="0"/>
          </a:p>
          <a:p>
            <a:pPr algn="ctr"/>
            <a:r>
              <a:rPr lang="ru-RU" sz="1050" b="1" i="1" dirty="0"/>
              <a:t>дер. </a:t>
            </a:r>
            <a:r>
              <a:rPr lang="ru-RU" sz="1050" b="1" i="1" dirty="0" err="1"/>
              <a:t>Семенково</a:t>
            </a:r>
            <a:r>
              <a:rPr lang="ru-RU" sz="1050" b="1" i="1" dirty="0"/>
              <a:t>,</a:t>
            </a:r>
            <a:endParaRPr lang="ru-RU" sz="1050" dirty="0"/>
          </a:p>
          <a:p>
            <a:pPr algn="ctr"/>
            <a:r>
              <a:rPr lang="ru-RU" sz="1050" b="1" i="1" dirty="0"/>
              <a:t>СОТ «Беркут», участок № 251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689529" y="2844599"/>
            <a:ext cx="48036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1500</a:t>
            </a:r>
            <a:endParaRPr lang="ru-RU" sz="1050" b="1" i="1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219368" y="2832640"/>
            <a:ext cx="924631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Свидетель-</a:t>
            </a:r>
            <a:r>
              <a:rPr lang="ru-RU" sz="1050" b="1" i="1" dirty="0" err="1"/>
              <a:t>ство</a:t>
            </a:r>
            <a:r>
              <a:rPr lang="ru-RU" sz="1050" b="1" i="1" dirty="0"/>
              <a:t> о </a:t>
            </a:r>
            <a:r>
              <a:rPr lang="ru-RU" sz="1050" b="1" i="1" dirty="0" err="1"/>
              <a:t>прива-тизации</a:t>
            </a:r>
            <a:r>
              <a:rPr lang="ru-RU" sz="1050" b="1" i="1" dirty="0"/>
              <a:t> </a:t>
            </a:r>
          </a:p>
          <a:p>
            <a:pPr algn="ctr" eaLnBrk="1" hangingPunct="1"/>
            <a:r>
              <a:rPr lang="ru-RU" sz="1050" b="1" i="1" dirty="0"/>
              <a:t>от 08.10.2007 № 693/</a:t>
            </a:r>
            <a:r>
              <a:rPr lang="ru-RU" sz="1050" b="1" i="1" dirty="0" err="1"/>
              <a:t>ПР</a:t>
            </a:r>
            <a:r>
              <a:rPr lang="ru-RU" sz="1050" b="1" i="1" dirty="0"/>
              <a:t>/</a:t>
            </a:r>
          </a:p>
          <a:p>
            <a:pPr algn="ctr" eaLnBrk="1" hangingPunct="1"/>
            <a:r>
              <a:rPr lang="ru-RU" sz="1050" b="1" i="1" dirty="0"/>
              <a:t>9874</a:t>
            </a:r>
          </a:p>
          <a:p>
            <a:pPr algn="ctr" eaLnBrk="1" hangingPunct="1"/>
            <a:endParaRPr lang="ru-RU" sz="1050" b="1" i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1164" y="4206132"/>
            <a:ext cx="93610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    </a:t>
            </a:r>
            <a:r>
              <a:rPr lang="ru-RU" sz="1050" b="1" i="1" dirty="0"/>
              <a:t>жилой дом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732942" y="4189986"/>
            <a:ext cx="936104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Московская обл.,</a:t>
            </a:r>
            <a:endParaRPr lang="ru-RU" sz="1050" dirty="0"/>
          </a:p>
          <a:p>
            <a:pPr algn="ctr"/>
            <a:r>
              <a:rPr lang="ru-RU" sz="1050" b="1" i="1" dirty="0"/>
              <a:t>п. Сосново, </a:t>
            </a:r>
            <a:endParaRPr lang="ru-RU" sz="1050" dirty="0"/>
          </a:p>
          <a:p>
            <a:pPr algn="ctr"/>
            <a:r>
              <a:rPr lang="ru-RU" sz="1050" b="1" i="1" dirty="0"/>
              <a:t>ул. Победы,</a:t>
            </a:r>
            <a:endParaRPr lang="ru-RU" sz="1050" dirty="0"/>
          </a:p>
          <a:p>
            <a:pPr algn="ctr"/>
            <a:r>
              <a:rPr lang="ru-RU" sz="1050" b="1" i="1" dirty="0"/>
              <a:t>д. 13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705775" y="4189986"/>
            <a:ext cx="48036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151,2</a:t>
            </a:r>
            <a:endParaRPr lang="ru-RU" sz="1050" b="1" i="1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182466" y="4141015"/>
            <a:ext cx="952106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 </a:t>
            </a:r>
            <a:r>
              <a:rPr lang="ru-RU" sz="1050" b="1" i="1" dirty="0" smtClean="0"/>
              <a:t>купли-продажи </a:t>
            </a:r>
            <a:r>
              <a:rPr lang="ru-RU" sz="1050" b="1" i="1" dirty="0"/>
              <a:t>земельного участка с </a:t>
            </a:r>
            <a:r>
              <a:rPr lang="ru-RU" sz="1050" b="1" i="1" dirty="0" smtClean="0"/>
              <a:t>до-мом от </a:t>
            </a:r>
            <a:r>
              <a:rPr lang="ru-RU" sz="1050" b="1" i="1" dirty="0"/>
              <a:t>26.05.2000 </a:t>
            </a:r>
            <a:endParaRPr lang="ru-RU" sz="1050" b="1" i="1" dirty="0" smtClean="0"/>
          </a:p>
          <a:p>
            <a:pPr algn="ctr" eaLnBrk="1" hangingPunct="1"/>
            <a:r>
              <a:rPr lang="ru-RU" sz="1050" b="1" i="1" dirty="0" smtClean="0"/>
              <a:t>№ </a:t>
            </a:r>
            <a:r>
              <a:rPr lang="ru-RU" sz="1050" b="1" i="1" dirty="0"/>
              <a:t>12/1849</a:t>
            </a:r>
          </a:p>
          <a:p>
            <a:pPr algn="ctr" eaLnBrk="1" hangingPunct="1"/>
            <a:r>
              <a:rPr lang="ru-RU" sz="1050" b="1" i="1" dirty="0"/>
              <a:t>Собственные </a:t>
            </a:r>
            <a:r>
              <a:rPr lang="ru-RU" sz="1050" b="1" i="1" dirty="0" smtClean="0"/>
              <a:t>накопления</a:t>
            </a:r>
            <a:endParaRPr lang="ru-RU" sz="1050" b="1" i="1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13958" y="5559011"/>
            <a:ext cx="73719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50" b="1" i="1" dirty="0" smtClean="0"/>
              <a:t>дача</a:t>
            </a:r>
            <a:endParaRPr lang="ru-RU" sz="1050" b="1" i="1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611412" y="5558717"/>
            <a:ext cx="106555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индивидуальная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742369" y="5559485"/>
            <a:ext cx="9361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050" b="1" i="1" dirty="0"/>
              <a:t>Вологодский район,</a:t>
            </a:r>
          </a:p>
          <a:p>
            <a:pPr algn="ctr"/>
            <a:r>
              <a:rPr lang="ru-RU" sz="1050" b="1" i="1" dirty="0"/>
              <a:t>дер. </a:t>
            </a:r>
            <a:r>
              <a:rPr lang="ru-RU" sz="1050" b="1" i="1" dirty="0" err="1" smtClean="0"/>
              <a:t>Семенково</a:t>
            </a:r>
            <a:r>
              <a:rPr lang="ru-RU" sz="1050" b="1" i="1" dirty="0" smtClean="0"/>
              <a:t>, участок № 19</a:t>
            </a:r>
            <a:endParaRPr lang="ru-RU" sz="1050" b="1" i="1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715027" y="5571257"/>
            <a:ext cx="48036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62,4</a:t>
            </a:r>
            <a:endParaRPr lang="ru-RU" sz="1050" b="1" i="1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204825" y="5571257"/>
            <a:ext cx="939174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/>
              <a:t>Договор </a:t>
            </a:r>
            <a:r>
              <a:rPr lang="ru-RU" sz="1050" b="1" i="1" dirty="0" smtClean="0"/>
              <a:t>купли-продажи </a:t>
            </a:r>
            <a:r>
              <a:rPr lang="ru-RU" sz="1050" b="1" i="1" dirty="0"/>
              <a:t>земельного участка </a:t>
            </a:r>
          </a:p>
          <a:p>
            <a:pPr algn="ctr" eaLnBrk="1" hangingPunct="1"/>
            <a:r>
              <a:rPr lang="ru-RU" sz="1050" b="1" i="1" dirty="0"/>
              <a:t>от 13.07.2010 № 59/63-651</a:t>
            </a:r>
          </a:p>
          <a:p>
            <a:pPr algn="ctr" eaLnBrk="1" hangingPunct="1"/>
            <a:r>
              <a:rPr lang="ru-RU" sz="1050" b="1" i="1" dirty="0"/>
              <a:t>Заемные средства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543719" y="3839583"/>
            <a:ext cx="936104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Жилые дома, дачи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684854" y="2829235"/>
            <a:ext cx="90337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050" b="1" i="1" dirty="0" smtClean="0"/>
              <a:t>общая </a:t>
            </a:r>
            <a:r>
              <a:rPr lang="ru-RU" sz="1050" b="1" i="1" dirty="0"/>
              <a:t>долевая – 1/2 доли</a:t>
            </a:r>
          </a:p>
        </p:txBody>
      </p:sp>
      <p:sp>
        <p:nvSpPr>
          <p:cNvPr id="2" name="Овальная выноска 1"/>
          <p:cNvSpPr/>
          <p:nvPr/>
        </p:nvSpPr>
        <p:spPr>
          <a:xfrm>
            <a:off x="54332" y="952389"/>
            <a:ext cx="3920121" cy="1021005"/>
          </a:xfrm>
          <a:prstGeom prst="wedgeEllipseCallout">
            <a:avLst>
              <a:gd name="adj1" fmla="val 147382"/>
              <a:gd name="adj2" fmla="val 5518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площадь указывалась приблизительно и каждый год разная, либо указывалась не в сопоставимых величинах (площадь участка 10 </a:t>
            </a:r>
            <a:r>
              <a:rPr lang="ru-RU" sz="1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29" name="Овальная выноска 28"/>
          <p:cNvSpPr/>
          <p:nvPr/>
        </p:nvSpPr>
        <p:spPr>
          <a:xfrm>
            <a:off x="128495" y="4735439"/>
            <a:ext cx="3771794" cy="1021005"/>
          </a:xfrm>
          <a:prstGeom prst="wedgeEllipseCallout">
            <a:avLst>
              <a:gd name="adj1" fmla="val 127238"/>
              <a:gd name="adj2" fmla="val 3575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 нахождения дачного или садового земельного участка является местом нахождения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дачи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6"/>
          <p:cNvSpPr>
            <a:spLocks noChangeArrowheads="1"/>
          </p:cNvSpPr>
          <p:nvPr/>
        </p:nvSpPr>
        <p:spPr bwMode="auto">
          <a:xfrm>
            <a:off x="8820150" y="0"/>
            <a:ext cx="323850" cy="319088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811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08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297"/>
                                  </p:iterate>
                                  <p:childTnLst>
                                    <p:set>
                                      <p:cBhvr override="childStyle">
                                        <p:cTn id="6" dur="14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4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4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30" grpId="0"/>
      <p:bldP spid="2" grpId="0" animBg="1"/>
      <p:bldP spid="2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3342</TotalTime>
  <Words>3329</Words>
  <Application>Microsoft Office PowerPoint</Application>
  <PresentationFormat>Экран (4:3)</PresentationFormat>
  <Paragraphs>743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Elephant</vt:lpstr>
      <vt:lpstr>Impact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Должности дополнительно включенные с 1 января 2015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ошибки при заполнении и представлении справки</vt:lpstr>
      <vt:lpstr>Справка представляется в незапечатанном конверте</vt:lpstr>
      <vt:lpstr>Презентация PowerPoint</vt:lpstr>
      <vt:lpstr>Нарушения правил служебного поведения</vt:lpstr>
      <vt:lpstr>Презентация PowerPoint</vt:lpstr>
      <vt:lpstr>Презентация PowerPoint</vt:lpstr>
      <vt:lpstr>Презентация PowerPoint</vt:lpstr>
      <vt:lpstr>Всю необходимую информацию можно найти на сайте Военно-медицинской академии  WWW.VMEDA.ORG в разделе «Приемная начальника академии» Справки сдаются в кабинет 118 управления академии, тел. 42-45 Мои телефоны: 8-911-911-32-48, 36-48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Warlock</dc:creator>
  <cp:lastModifiedBy>Учебный отдел</cp:lastModifiedBy>
  <cp:revision>151</cp:revision>
  <dcterms:created xsi:type="dcterms:W3CDTF">2014-12-11T08:20:25Z</dcterms:created>
  <dcterms:modified xsi:type="dcterms:W3CDTF">2015-01-14T12:56:20Z</dcterms:modified>
</cp:coreProperties>
</file>