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9" r:id="rId2"/>
    <p:sldId id="291" r:id="rId3"/>
    <p:sldId id="277" r:id="rId4"/>
    <p:sldId id="293" r:id="rId5"/>
    <p:sldId id="278" r:id="rId6"/>
    <p:sldId id="283" r:id="rId7"/>
    <p:sldId id="294" r:id="rId8"/>
    <p:sldId id="297" r:id="rId9"/>
    <p:sldId id="298" r:id="rId10"/>
    <p:sldId id="296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-1482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A3936-25D1-4892-B5DA-F9DEC31570A2}" type="datetimeFigureOut">
              <a:rPr lang="ru-RU" smtClean="0"/>
              <a:pPr/>
              <a:t>13.03.2019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D8D37-2487-4141-92C7-D0069639B4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74936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A3936-25D1-4892-B5DA-F9DEC31570A2}" type="datetimeFigureOut">
              <a:rPr lang="ru-RU" smtClean="0"/>
              <a:pPr/>
              <a:t>13.03.2019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D8D37-2487-4141-92C7-D0069639B4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65013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A3936-25D1-4892-B5DA-F9DEC31570A2}" type="datetimeFigureOut">
              <a:rPr lang="ru-RU" smtClean="0"/>
              <a:pPr/>
              <a:t>13.03.2019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D8D37-2487-4141-92C7-D0069639B4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63366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A3936-25D1-4892-B5DA-F9DEC31570A2}" type="datetimeFigureOut">
              <a:rPr lang="ru-RU" smtClean="0"/>
              <a:pPr/>
              <a:t>13.03.2019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D8D37-2487-4141-92C7-D0069639B4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53909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A3936-25D1-4892-B5DA-F9DEC31570A2}" type="datetimeFigureOut">
              <a:rPr lang="ru-RU" smtClean="0"/>
              <a:pPr/>
              <a:t>13.03.2019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D8D37-2487-4141-92C7-D0069639B4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82979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A3936-25D1-4892-B5DA-F9DEC31570A2}" type="datetimeFigureOut">
              <a:rPr lang="ru-RU" smtClean="0"/>
              <a:pPr/>
              <a:t>13.03.2019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D8D37-2487-4141-92C7-D0069639B4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82682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A3936-25D1-4892-B5DA-F9DEC31570A2}" type="datetimeFigureOut">
              <a:rPr lang="ru-RU" smtClean="0"/>
              <a:pPr/>
              <a:t>13.03.2019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D8D37-2487-4141-92C7-D0069639B4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9168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A3936-25D1-4892-B5DA-F9DEC31570A2}" type="datetimeFigureOut">
              <a:rPr lang="ru-RU" smtClean="0"/>
              <a:pPr/>
              <a:t>13.03.2019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D8D37-2487-4141-92C7-D0069639B4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42276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A3936-25D1-4892-B5DA-F9DEC31570A2}" type="datetimeFigureOut">
              <a:rPr lang="ru-RU" smtClean="0"/>
              <a:pPr/>
              <a:t>13.03.2019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D8D37-2487-4141-92C7-D0069639B4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4963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A3936-25D1-4892-B5DA-F9DEC31570A2}" type="datetimeFigureOut">
              <a:rPr lang="ru-RU" smtClean="0"/>
              <a:pPr/>
              <a:t>13.03.2019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D8D37-2487-4141-92C7-D0069639B4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61765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A3936-25D1-4892-B5DA-F9DEC31570A2}" type="datetimeFigureOut">
              <a:rPr lang="ru-RU" smtClean="0"/>
              <a:pPr/>
              <a:t>13.03.2019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D8D37-2487-4141-92C7-D0069639B4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19048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A3936-25D1-4892-B5DA-F9DEC31570A2}" type="datetimeFigureOut">
              <a:rPr lang="ru-RU" smtClean="0"/>
              <a:pPr/>
              <a:t>13.03.2019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0D8D37-2487-4141-92C7-D0069639B4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90108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microsoft.com/office/2007/relationships/hdphoto" Target="../media/hdphoto2.wdp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microsoft.com/office/2007/relationships/hdphoto" Target="../media/hdphoto4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microsoft.com/office/2007/relationships/hdphoto" Target="../media/hdphoto3.wdp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7867" y="0"/>
            <a:ext cx="8669866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3000" b="1" dirty="0" smtClean="0">
                <a:ln w="9525">
                  <a:solidFill>
                    <a:schemeClr val="tx1"/>
                  </a:solidFill>
                  <a:prstDash val="solid"/>
                </a:ln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Эксплантация донорской печени</a:t>
            </a:r>
            <a:endParaRPr lang="ru-RU" sz="3000" b="1" dirty="0">
              <a:ln w="9525">
                <a:solidFill>
                  <a:schemeClr val="tx1"/>
                </a:solidFill>
                <a:prstDash val="solid"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7" y="592681"/>
            <a:ext cx="8430513" cy="2646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Городская многопрофильная </a:t>
            </a:r>
            <a:r>
              <a:rPr lang="ru-RU" sz="1600" b="1" dirty="0" smtClean="0"/>
              <a:t>больница, </a:t>
            </a:r>
            <a:r>
              <a:rPr lang="ru-RU" sz="1600" b="1" dirty="0" smtClean="0"/>
              <a:t>города Санкт-Петербурга</a:t>
            </a:r>
          </a:p>
          <a:p>
            <a:endParaRPr lang="ru-RU" sz="1600" b="1" dirty="0"/>
          </a:p>
          <a:p>
            <a:r>
              <a:rPr lang="ru-RU" sz="1600" b="1" dirty="0" smtClean="0"/>
              <a:t>Донор 34 года, группа крови 0(</a:t>
            </a:r>
            <a:r>
              <a:rPr lang="en-US" sz="1600" b="1" dirty="0" smtClean="0"/>
              <a:t>I) Rh (</a:t>
            </a:r>
            <a:r>
              <a:rPr lang="ru-RU" sz="1600" b="1" dirty="0" smtClean="0"/>
              <a:t>+</a:t>
            </a:r>
            <a:r>
              <a:rPr lang="en-US" sz="1600" b="1" dirty="0" smtClean="0"/>
              <a:t>) </a:t>
            </a:r>
            <a:r>
              <a:rPr lang="ru-RU" sz="1600" b="1" dirty="0" smtClean="0"/>
              <a:t>положит., </a:t>
            </a:r>
          </a:p>
          <a:p>
            <a:r>
              <a:rPr lang="ru-RU" sz="1600" b="1" dirty="0" smtClean="0"/>
              <a:t>Диагноз: геморрагический инсульт в глубоких отделах правого полушария головного мозга </a:t>
            </a:r>
          </a:p>
          <a:p>
            <a:r>
              <a:rPr lang="ru-RU" sz="1600" b="1" dirty="0" smtClean="0"/>
              <a:t>с прорывом крови в желудочковую систему головного мозга и тампонадой </a:t>
            </a:r>
          </a:p>
          <a:p>
            <a:r>
              <a:rPr lang="ru-RU" sz="1600" b="1" dirty="0" smtClean="0"/>
              <a:t>3 и 4 желудочков (11.03.2019), смерть мозга. </a:t>
            </a:r>
          </a:p>
          <a:p>
            <a:endParaRPr lang="ru-RU" sz="1400" b="1" dirty="0" smtClean="0"/>
          </a:p>
          <a:p>
            <a:r>
              <a:rPr lang="ru-RU" sz="1400" b="1" dirty="0" smtClean="0"/>
              <a:t>Бригада: </a:t>
            </a:r>
          </a:p>
          <a:p>
            <a:r>
              <a:rPr lang="ru-RU" sz="1400" b="1" dirty="0" smtClean="0"/>
              <a:t>подполковник м/с Солдатов С.А.</a:t>
            </a:r>
          </a:p>
          <a:p>
            <a:r>
              <a:rPr lang="ru-RU" sz="1400" b="1" dirty="0" smtClean="0"/>
              <a:t>ЛГП врач-хирург </a:t>
            </a:r>
            <a:r>
              <a:rPr lang="ru-RU" sz="1400" b="1" dirty="0" err="1" smtClean="0"/>
              <a:t>Тилеубергенов</a:t>
            </a:r>
            <a:r>
              <a:rPr lang="ru-RU" sz="1400" b="1" dirty="0" smtClean="0"/>
              <a:t> И.И.</a:t>
            </a:r>
          </a:p>
          <a:p>
            <a:r>
              <a:rPr lang="ru-RU" sz="1400" b="1" dirty="0"/>
              <a:t>м</a:t>
            </a:r>
            <a:r>
              <a:rPr lang="ru-RU" sz="1400" b="1" dirty="0" smtClean="0"/>
              <a:t>айор м/с Аполлонов А.А.</a:t>
            </a:r>
            <a:endParaRPr lang="ru-RU" sz="1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435214" y="3367395"/>
            <a:ext cx="27569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Вид донорской печени</a:t>
            </a:r>
          </a:p>
          <a:p>
            <a:endParaRPr lang="ru-RU" sz="2000" b="1" dirty="0"/>
          </a:p>
        </p:txBody>
      </p:sp>
      <p:pic>
        <p:nvPicPr>
          <p:cNvPr id="4" name="Изображение 3" descr="PHOTO-2019-03-12-20-24-56 (1).jp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232" t="8482" r="18568" b="14647"/>
          <a:stretch/>
        </p:blipFill>
        <p:spPr>
          <a:xfrm rot="16200000">
            <a:off x="663409" y="3446970"/>
            <a:ext cx="1905247" cy="2949823"/>
          </a:xfrm>
          <a:prstGeom prst="rect">
            <a:avLst/>
          </a:prstGeom>
        </p:spPr>
      </p:pic>
      <p:pic>
        <p:nvPicPr>
          <p:cNvPr id="6" name="Изображение 5" descr="PHOTO-2019-03-12-21-02-38.jpg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041" r="6720"/>
          <a:stretch/>
        </p:blipFill>
        <p:spPr>
          <a:xfrm rot="16200000">
            <a:off x="3287134" y="4266893"/>
            <a:ext cx="2289490" cy="2584003"/>
          </a:xfrm>
          <a:prstGeom prst="rect">
            <a:avLst/>
          </a:prstGeom>
        </p:spPr>
      </p:pic>
      <p:pic>
        <p:nvPicPr>
          <p:cNvPr id="8" name="Изображение 7" descr="IMG_3227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52748" y="2011096"/>
            <a:ext cx="3225023" cy="430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6987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7867" y="0"/>
            <a:ext cx="8669866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3000" b="1" dirty="0" smtClean="0">
                <a:ln w="9525">
                  <a:solidFill>
                    <a:schemeClr val="tx1"/>
                  </a:solidFill>
                  <a:prstDash val="solid"/>
                </a:ln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Трансплантация печени</a:t>
            </a:r>
            <a:endParaRPr lang="ru-RU" sz="3000" b="1" dirty="0">
              <a:ln w="9525">
                <a:solidFill>
                  <a:schemeClr val="tx1"/>
                </a:solidFill>
                <a:prstDash val="solid"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Изображение 1" descr="IMG_3289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044" r="28934"/>
          <a:stretch/>
        </p:blipFill>
        <p:spPr>
          <a:xfrm rot="5400000">
            <a:off x="878077" y="-386883"/>
            <a:ext cx="3266371" cy="50225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17459" y="1132915"/>
            <a:ext cx="319831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latin typeface="Charcoal CY"/>
                <a:cs typeface="Charcoal CY"/>
              </a:rPr>
              <a:t>Полная реконструкция структур </a:t>
            </a:r>
          </a:p>
          <a:p>
            <a:pPr algn="ctr"/>
            <a:r>
              <a:rPr lang="ru-RU" sz="1400" b="1" dirty="0" err="1" smtClean="0">
                <a:latin typeface="Charcoal CY"/>
                <a:cs typeface="Charcoal CY"/>
              </a:rPr>
              <a:t>гепатодуоденальной</a:t>
            </a:r>
            <a:r>
              <a:rPr lang="ru-RU" sz="1400" b="1" dirty="0" smtClean="0">
                <a:latin typeface="Charcoal CY"/>
                <a:cs typeface="Charcoal CY"/>
              </a:rPr>
              <a:t> связки, </a:t>
            </a:r>
          </a:p>
          <a:p>
            <a:pPr algn="ctr"/>
            <a:r>
              <a:rPr lang="ru-RU" sz="1400" b="1" dirty="0" smtClean="0">
                <a:latin typeface="Charcoal CY"/>
                <a:cs typeface="Charcoal CY"/>
              </a:rPr>
              <a:t>в </a:t>
            </a:r>
            <a:r>
              <a:rPr lang="ru-RU" sz="1400" b="1" dirty="0" err="1" smtClean="0">
                <a:latin typeface="Charcoal CY"/>
                <a:cs typeface="Charcoal CY"/>
              </a:rPr>
              <a:t>гепатикохоледох</a:t>
            </a:r>
            <a:r>
              <a:rPr lang="ru-RU" sz="1400" b="1" dirty="0" smtClean="0">
                <a:latin typeface="Charcoal CY"/>
                <a:cs typeface="Charcoal CY"/>
              </a:rPr>
              <a:t> установлен </a:t>
            </a:r>
          </a:p>
          <a:p>
            <a:pPr algn="ctr"/>
            <a:r>
              <a:rPr lang="ru-RU" sz="1400" b="1" dirty="0" smtClean="0">
                <a:latin typeface="Charcoal CY"/>
                <a:cs typeface="Charcoal CY"/>
              </a:rPr>
              <a:t>дренаж по </a:t>
            </a:r>
            <a:r>
              <a:rPr lang="ru-RU" sz="1400" b="1" dirty="0" err="1" smtClean="0">
                <a:latin typeface="Charcoal CY"/>
                <a:cs typeface="Charcoal CY"/>
              </a:rPr>
              <a:t>Пиковскому</a:t>
            </a:r>
            <a:endParaRPr lang="ru-RU" sz="1400" b="1" dirty="0" smtClean="0">
              <a:latin typeface="Charcoal CY"/>
              <a:cs typeface="Charcoal CY"/>
            </a:endParaRPr>
          </a:p>
        </p:txBody>
      </p:sp>
      <p:pic>
        <p:nvPicPr>
          <p:cNvPr id="8" name="Изображение 7" descr="IMG_3135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28" t="3220" r="19941" b="15732"/>
          <a:stretch/>
        </p:blipFill>
        <p:spPr>
          <a:xfrm>
            <a:off x="5131130" y="3693072"/>
            <a:ext cx="3902422" cy="312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1601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7867" y="0"/>
            <a:ext cx="8669866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3000" b="1" dirty="0" smtClean="0">
                <a:ln w="9525">
                  <a:solidFill>
                    <a:schemeClr val="tx1"/>
                  </a:solidFill>
                  <a:prstDash val="solid"/>
                </a:ln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донорской печени к трансплантации</a:t>
            </a:r>
          </a:p>
          <a:p>
            <a:pPr algn="ctr"/>
            <a:r>
              <a:rPr lang="en-US" sz="3000" b="1" dirty="0">
                <a:ln w="9525">
                  <a:solidFill>
                    <a:schemeClr val="tx1"/>
                  </a:solidFill>
                  <a:prstDash val="solid"/>
                </a:ln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Back-</a:t>
            </a:r>
            <a:r>
              <a:rPr lang="en-US" sz="3000" b="1" dirty="0" smtClean="0">
                <a:ln w="9525">
                  <a:solidFill>
                    <a:schemeClr val="tx1"/>
                  </a:solidFill>
                  <a:prstDash val="solid"/>
                </a:ln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table</a:t>
            </a:r>
            <a:endParaRPr lang="ru-RU" sz="3000" b="1" dirty="0">
              <a:ln w="9525">
                <a:solidFill>
                  <a:schemeClr val="tx1"/>
                </a:solidFill>
                <a:prstDash val="solid"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7" y="592681"/>
            <a:ext cx="42899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Бригада: </a:t>
            </a:r>
          </a:p>
          <a:p>
            <a:r>
              <a:rPr lang="ru-RU" sz="2000" b="1" dirty="0" smtClean="0"/>
              <a:t>подполковник м/с Солдатов С.А.</a:t>
            </a:r>
          </a:p>
          <a:p>
            <a:r>
              <a:rPr lang="ru-RU" sz="2000" b="1" dirty="0"/>
              <a:t>ЛГП врач-хирург </a:t>
            </a:r>
            <a:r>
              <a:rPr lang="ru-RU" sz="2000" b="1" dirty="0" err="1"/>
              <a:t>Тилеубергенов</a:t>
            </a:r>
            <a:r>
              <a:rPr lang="ru-RU" sz="2000" b="1" dirty="0"/>
              <a:t> И.И</a:t>
            </a:r>
            <a:r>
              <a:rPr lang="ru-RU" sz="2000" b="1" dirty="0" smtClean="0"/>
              <a:t>.</a:t>
            </a:r>
          </a:p>
        </p:txBody>
      </p:sp>
      <p:pic>
        <p:nvPicPr>
          <p:cNvPr id="4" name="Изображение 3" descr="IMG_323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74406" y="987906"/>
            <a:ext cx="3816799" cy="2862599"/>
          </a:xfrm>
          <a:prstGeom prst="rect">
            <a:avLst/>
          </a:prstGeom>
        </p:spPr>
      </p:pic>
      <p:pic>
        <p:nvPicPr>
          <p:cNvPr id="6" name="Изображение 5" descr="IMG_324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79277" y="1244161"/>
            <a:ext cx="3182586" cy="4243448"/>
          </a:xfrm>
          <a:prstGeom prst="rect">
            <a:avLst/>
          </a:prstGeom>
        </p:spPr>
      </p:pic>
      <p:pic>
        <p:nvPicPr>
          <p:cNvPr id="7" name="Изображение 6" descr="IMG_3251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326" r="7306" b="44180"/>
          <a:stretch/>
        </p:blipFill>
        <p:spPr>
          <a:xfrm>
            <a:off x="3810182" y="4211825"/>
            <a:ext cx="3956762" cy="264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98535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7867" y="0"/>
            <a:ext cx="8669866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3000" b="1" dirty="0" err="1" smtClean="0">
                <a:ln w="9525">
                  <a:solidFill>
                    <a:schemeClr val="tx1"/>
                  </a:solidFill>
                  <a:prstDash val="solid"/>
                </a:ln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Гепатэктомия</a:t>
            </a:r>
            <a:r>
              <a:rPr lang="ru-RU" sz="3000" b="1" dirty="0" smtClean="0">
                <a:ln w="9525">
                  <a:solidFill>
                    <a:schemeClr val="tx1"/>
                  </a:solidFill>
                  <a:prstDash val="solid"/>
                </a:ln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у реципиента</a:t>
            </a:r>
            <a:endParaRPr lang="ru-RU" sz="3000" b="1" dirty="0">
              <a:ln w="9525">
                <a:solidFill>
                  <a:schemeClr val="tx1"/>
                </a:solidFill>
                <a:prstDash val="solid"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742" y="474150"/>
            <a:ext cx="468589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Бригада: </a:t>
            </a:r>
          </a:p>
          <a:p>
            <a:r>
              <a:rPr lang="ru-RU" sz="1600" b="1" dirty="0"/>
              <a:t>г</a:t>
            </a:r>
            <a:r>
              <a:rPr lang="ru-RU" sz="1600" b="1" dirty="0" smtClean="0"/>
              <a:t>енерал-майор м/с </a:t>
            </a:r>
            <a:r>
              <a:rPr lang="ru-RU" sz="1600" b="1" dirty="0" err="1" smtClean="0"/>
              <a:t>Котив</a:t>
            </a:r>
            <a:r>
              <a:rPr lang="ru-RU" sz="1600" b="1" dirty="0" smtClean="0"/>
              <a:t> Б.Н.</a:t>
            </a:r>
          </a:p>
          <a:p>
            <a:r>
              <a:rPr lang="ru-RU" sz="1600" b="1" dirty="0" smtClean="0"/>
              <a:t>полковник м/с </a:t>
            </a:r>
            <a:r>
              <a:rPr lang="ru-RU" sz="1600" b="1" dirty="0" err="1" smtClean="0"/>
              <a:t>Дзидзава</a:t>
            </a:r>
            <a:r>
              <a:rPr lang="ru-RU" sz="1600" b="1" dirty="0" smtClean="0"/>
              <a:t> И.И.</a:t>
            </a:r>
          </a:p>
          <a:p>
            <a:r>
              <a:rPr lang="ru-RU" sz="1600" b="1" dirty="0" smtClean="0"/>
              <a:t>ч</a:t>
            </a:r>
            <a:r>
              <a:rPr lang="ru-RU" sz="1600" b="1" dirty="0" smtClean="0"/>
              <a:t>лен-корреспондент </a:t>
            </a:r>
            <a:r>
              <a:rPr lang="ru-RU" sz="1600" b="1" dirty="0" smtClean="0"/>
              <a:t>РАН </a:t>
            </a:r>
            <a:r>
              <a:rPr lang="ru-RU" sz="1600" b="1" dirty="0" err="1" smtClean="0"/>
              <a:t>Гранов</a:t>
            </a:r>
            <a:r>
              <a:rPr lang="ru-RU" sz="1600" b="1" dirty="0" smtClean="0"/>
              <a:t> Д.А.</a:t>
            </a:r>
          </a:p>
          <a:p>
            <a:r>
              <a:rPr lang="ru-RU" sz="1600" b="1" dirty="0"/>
              <a:t>подполковник м/с </a:t>
            </a:r>
            <a:r>
              <a:rPr lang="ru-RU" sz="1600" b="1" dirty="0" err="1" smtClean="0"/>
              <a:t>Смородский</a:t>
            </a:r>
            <a:r>
              <a:rPr lang="ru-RU" sz="1600" b="1" dirty="0" smtClean="0"/>
              <a:t> </a:t>
            </a:r>
            <a:r>
              <a:rPr lang="ru-RU" sz="1600" b="1" dirty="0"/>
              <a:t>А.В</a:t>
            </a:r>
            <a:r>
              <a:rPr lang="ru-RU" sz="1600" b="1" dirty="0" smtClean="0"/>
              <a:t>.</a:t>
            </a:r>
          </a:p>
          <a:p>
            <a:r>
              <a:rPr lang="ru-RU" sz="1600" b="1" dirty="0" smtClean="0"/>
              <a:t>а</a:t>
            </a:r>
            <a:r>
              <a:rPr lang="ru-RU" sz="1600" b="1" dirty="0" smtClean="0"/>
              <a:t>нестезиолог </a:t>
            </a:r>
            <a:r>
              <a:rPr lang="ru-RU" sz="1600" b="1" dirty="0" smtClean="0"/>
              <a:t>подполковник м/с Стольников М.А.</a:t>
            </a:r>
          </a:p>
          <a:p>
            <a:r>
              <a:rPr lang="ru-RU" sz="1600" b="1" dirty="0"/>
              <a:t>а</a:t>
            </a:r>
            <a:r>
              <a:rPr lang="ru-RU" sz="1600" b="1" dirty="0" smtClean="0"/>
              <a:t>нестезиолог </a:t>
            </a:r>
            <a:r>
              <a:rPr lang="ru-RU" sz="1600" b="1" dirty="0"/>
              <a:t>подполковник м/с </a:t>
            </a:r>
            <a:r>
              <a:rPr lang="ru-RU" sz="1600" b="1" dirty="0" smtClean="0"/>
              <a:t>Макаренко Е.П. </a:t>
            </a:r>
            <a:endParaRPr lang="ru-RU" sz="1600" b="1" dirty="0"/>
          </a:p>
        </p:txBody>
      </p:sp>
      <p:pic>
        <p:nvPicPr>
          <p:cNvPr id="4" name="Изображение 3" descr="IMG_322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9876" y="2363626"/>
            <a:ext cx="3863104" cy="2897328"/>
          </a:xfrm>
          <a:prstGeom prst="rect">
            <a:avLst/>
          </a:prstGeom>
        </p:spPr>
      </p:pic>
      <p:pic>
        <p:nvPicPr>
          <p:cNvPr id="8" name="Изображение 7" descr="IMG_3258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74" t="15707" r="29673" b="30173"/>
          <a:stretch/>
        </p:blipFill>
        <p:spPr>
          <a:xfrm rot="5400000">
            <a:off x="5259321" y="2890511"/>
            <a:ext cx="3281255" cy="42391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75414" y="2789786"/>
            <a:ext cx="37137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latin typeface="Charcoal CY"/>
                <a:cs typeface="Charcoal CY"/>
              </a:rPr>
              <a:t>Цирроз печени в стадии атрофии</a:t>
            </a:r>
            <a:endParaRPr lang="ru-RU" sz="1600" b="1" dirty="0">
              <a:latin typeface="Charcoal CY"/>
              <a:cs typeface="Charcoal CY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286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7867" y="0"/>
            <a:ext cx="8669866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3000" b="1" dirty="0" err="1" smtClean="0">
                <a:ln w="9525">
                  <a:solidFill>
                    <a:schemeClr val="tx1"/>
                  </a:solidFill>
                  <a:prstDash val="solid"/>
                </a:ln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Гепатэктомия</a:t>
            </a:r>
            <a:r>
              <a:rPr lang="ru-RU" sz="3000" b="1" dirty="0" smtClean="0">
                <a:ln w="9525">
                  <a:solidFill>
                    <a:schemeClr val="tx1"/>
                  </a:solidFill>
                  <a:prstDash val="solid"/>
                </a:ln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у реципиента</a:t>
            </a:r>
            <a:endParaRPr lang="ru-RU" sz="3000" b="1" dirty="0">
              <a:ln w="9525">
                <a:solidFill>
                  <a:schemeClr val="tx1"/>
                </a:solidFill>
                <a:prstDash val="solid"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2843" y="531720"/>
            <a:ext cx="8468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Charcoal CY"/>
                <a:cs typeface="Charcoal CY"/>
              </a:rPr>
              <a:t>Выделение структур </a:t>
            </a:r>
            <a:r>
              <a:rPr lang="ru-RU" b="1" dirty="0" err="1" smtClean="0">
                <a:latin typeface="Charcoal CY"/>
                <a:cs typeface="Charcoal CY"/>
              </a:rPr>
              <a:t>гепатодуоденальной</a:t>
            </a:r>
            <a:r>
              <a:rPr lang="ru-RU" b="1" dirty="0" smtClean="0">
                <a:latin typeface="Charcoal CY"/>
                <a:cs typeface="Charcoal CY"/>
              </a:rPr>
              <a:t> связки и </a:t>
            </a:r>
            <a:r>
              <a:rPr lang="ru-RU" b="1" dirty="0" err="1" smtClean="0">
                <a:latin typeface="Charcoal CY"/>
                <a:cs typeface="Charcoal CY"/>
              </a:rPr>
              <a:t>кавальных</a:t>
            </a:r>
            <a:r>
              <a:rPr lang="ru-RU" b="1" dirty="0" smtClean="0">
                <a:latin typeface="Charcoal CY"/>
                <a:cs typeface="Charcoal CY"/>
              </a:rPr>
              <a:t> ворот</a:t>
            </a:r>
          </a:p>
        </p:txBody>
      </p:sp>
      <p:pic>
        <p:nvPicPr>
          <p:cNvPr id="3" name="Изображение 2" descr="IMG_3243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703" r="33900" b="17370"/>
          <a:stretch/>
        </p:blipFill>
        <p:spPr>
          <a:xfrm rot="5400000">
            <a:off x="1145107" y="633853"/>
            <a:ext cx="2507804" cy="37396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74702" y="931098"/>
            <a:ext cx="20826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latin typeface="Charcoal CY"/>
                <a:cs typeface="Charcoal CY"/>
              </a:rPr>
              <a:t>Выделен </a:t>
            </a:r>
            <a:r>
              <a:rPr lang="ru-RU" sz="1600" b="1" dirty="0" err="1" smtClean="0">
                <a:latin typeface="Charcoal CY"/>
                <a:cs typeface="Charcoal CY"/>
              </a:rPr>
              <a:t>холедох</a:t>
            </a:r>
            <a:endParaRPr lang="ru-RU" sz="1600" b="1" dirty="0" smtClean="0">
              <a:latin typeface="Charcoal CY"/>
              <a:cs typeface="Charcoal CY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84183" y="977652"/>
            <a:ext cx="35060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latin typeface="Charcoal CY"/>
                <a:cs typeface="Charcoal CY"/>
              </a:rPr>
              <a:t>Выделена печеночная артерия</a:t>
            </a:r>
          </a:p>
        </p:txBody>
      </p:sp>
      <p:pic>
        <p:nvPicPr>
          <p:cNvPr id="5" name="Изображение 4" descr="IMG_3245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281" t="25749" r="35191" b="26030"/>
          <a:stretch/>
        </p:blipFill>
        <p:spPr>
          <a:xfrm rot="5400000">
            <a:off x="5548989" y="995464"/>
            <a:ext cx="2502261" cy="312223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94332" y="3864430"/>
            <a:ext cx="28648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latin typeface="Charcoal CY"/>
                <a:cs typeface="Charcoal CY"/>
              </a:rPr>
              <a:t>Выделена воротная вена</a:t>
            </a:r>
          </a:p>
        </p:txBody>
      </p:sp>
      <p:pic>
        <p:nvPicPr>
          <p:cNvPr id="6" name="Изображение 5" descr="IMG_3254.jpg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726" t="38243" r="45808" b="36554"/>
          <a:stretch/>
        </p:blipFill>
        <p:spPr>
          <a:xfrm rot="5400000">
            <a:off x="1213203" y="3623499"/>
            <a:ext cx="2391001" cy="357648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76495" y="3928624"/>
            <a:ext cx="39549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latin typeface="Charcoal CY"/>
                <a:cs typeface="Charcoal CY"/>
              </a:rPr>
              <a:t>Выделена правая печеночная вена</a:t>
            </a:r>
          </a:p>
        </p:txBody>
      </p:sp>
      <p:pic>
        <p:nvPicPr>
          <p:cNvPr id="13" name="Изображение 12" descr="IMG_3255.jpg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940" t="37820" r="43455" b="27778"/>
          <a:stretch/>
        </p:blipFill>
        <p:spPr>
          <a:xfrm rot="5400000">
            <a:off x="5626615" y="3899179"/>
            <a:ext cx="2505761" cy="313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3648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7867" y="0"/>
            <a:ext cx="8669866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3000" b="1" dirty="0" err="1" smtClean="0">
                <a:ln w="9525">
                  <a:solidFill>
                    <a:schemeClr val="tx1"/>
                  </a:solidFill>
                  <a:prstDash val="solid"/>
                </a:ln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Гепатэктомия</a:t>
            </a:r>
            <a:r>
              <a:rPr lang="ru-RU" sz="3000" b="1" dirty="0" smtClean="0">
                <a:ln w="9525">
                  <a:solidFill>
                    <a:schemeClr val="tx1"/>
                  </a:solidFill>
                  <a:prstDash val="solid"/>
                </a:ln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у реципиента</a:t>
            </a:r>
            <a:endParaRPr lang="ru-RU" sz="3000" b="1" dirty="0">
              <a:ln w="9525">
                <a:solidFill>
                  <a:schemeClr val="tx1"/>
                </a:solidFill>
                <a:prstDash val="solid"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63111" y="3767841"/>
            <a:ext cx="3826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smtClean="0">
                <a:latin typeface="Charcoal CY"/>
                <a:cs typeface="Charcoal CY"/>
              </a:rPr>
              <a:t>Удаленная печень реципиента </a:t>
            </a:r>
          </a:p>
          <a:p>
            <a:pPr algn="ctr"/>
            <a:r>
              <a:rPr lang="ru-RU" sz="1200" b="1" dirty="0" smtClean="0">
                <a:latin typeface="Charcoal CY"/>
                <a:cs typeface="Charcoal CY"/>
              </a:rPr>
              <a:t>(</a:t>
            </a:r>
            <a:r>
              <a:rPr lang="ru-RU" sz="1200" b="1" dirty="0" err="1" smtClean="0">
                <a:latin typeface="Charcoal CY"/>
                <a:cs typeface="Charcoal CY"/>
              </a:rPr>
              <a:t>крупнодулярный</a:t>
            </a:r>
            <a:r>
              <a:rPr lang="ru-RU" sz="1200" b="1" dirty="0" smtClean="0">
                <a:latin typeface="Charcoal CY"/>
                <a:cs typeface="Charcoal CY"/>
              </a:rPr>
              <a:t> цирроз, атрофия  печени)</a:t>
            </a:r>
            <a:endParaRPr lang="ru-RU" sz="1200" b="1" dirty="0">
              <a:latin typeface="Charcoal CY"/>
              <a:cs typeface="Charcoal CY"/>
            </a:endParaRPr>
          </a:p>
        </p:txBody>
      </p:sp>
      <p:pic>
        <p:nvPicPr>
          <p:cNvPr id="3" name="Изображение 2" descr="IMG_323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1677" y="511594"/>
            <a:ext cx="4268817" cy="3201613"/>
          </a:xfrm>
          <a:prstGeom prst="rect">
            <a:avLst/>
          </a:prstGeom>
        </p:spPr>
      </p:pic>
      <p:pic>
        <p:nvPicPr>
          <p:cNvPr id="4" name="Изображение 3" descr="IMG_326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455541" y="3830946"/>
            <a:ext cx="2594618" cy="3459490"/>
          </a:xfrm>
          <a:prstGeom prst="rect">
            <a:avLst/>
          </a:prstGeom>
        </p:spPr>
      </p:pic>
      <p:pic>
        <p:nvPicPr>
          <p:cNvPr id="5" name="Изображение 4" descr="IMG_326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5412817" y="3789144"/>
            <a:ext cx="2630448" cy="350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6636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7867" y="0"/>
            <a:ext cx="8669866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3000" b="1" dirty="0" smtClean="0">
                <a:ln w="9525">
                  <a:solidFill>
                    <a:schemeClr val="tx1"/>
                  </a:solidFill>
                  <a:prstDash val="solid"/>
                </a:ln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Трансплантация печени</a:t>
            </a:r>
            <a:endParaRPr lang="ru-RU" sz="3000" b="1" dirty="0">
              <a:ln w="9525">
                <a:solidFill>
                  <a:schemeClr val="tx1"/>
                </a:solidFill>
                <a:prstDash val="solid"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742" y="474150"/>
            <a:ext cx="468589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Бригада: </a:t>
            </a:r>
          </a:p>
          <a:p>
            <a:r>
              <a:rPr lang="ru-RU" sz="1600" b="1" dirty="0"/>
              <a:t>г</a:t>
            </a:r>
            <a:r>
              <a:rPr lang="ru-RU" sz="1600" b="1" dirty="0" smtClean="0"/>
              <a:t>енерал-майор м/с </a:t>
            </a:r>
            <a:r>
              <a:rPr lang="ru-RU" sz="1600" b="1" dirty="0" err="1" smtClean="0"/>
              <a:t>Котив</a:t>
            </a:r>
            <a:r>
              <a:rPr lang="ru-RU" sz="1600" b="1" dirty="0" smtClean="0"/>
              <a:t> Б.Н.</a:t>
            </a:r>
          </a:p>
          <a:p>
            <a:r>
              <a:rPr lang="ru-RU" sz="1600" b="1" dirty="0" smtClean="0"/>
              <a:t>полковник м/с </a:t>
            </a:r>
            <a:r>
              <a:rPr lang="ru-RU" sz="1600" b="1" dirty="0" err="1" smtClean="0"/>
              <a:t>Дзидзава</a:t>
            </a:r>
            <a:r>
              <a:rPr lang="ru-RU" sz="1600" b="1" dirty="0" smtClean="0"/>
              <a:t> И.И.</a:t>
            </a:r>
          </a:p>
          <a:p>
            <a:r>
              <a:rPr lang="ru-RU" sz="1600" b="1" dirty="0" smtClean="0"/>
              <a:t>ч</a:t>
            </a:r>
            <a:r>
              <a:rPr lang="ru-RU" sz="1600" b="1" dirty="0" smtClean="0"/>
              <a:t>лен-корреспондент </a:t>
            </a:r>
            <a:r>
              <a:rPr lang="ru-RU" sz="1600" b="1" dirty="0" smtClean="0"/>
              <a:t>РАН </a:t>
            </a:r>
            <a:r>
              <a:rPr lang="ru-RU" sz="1600" b="1" dirty="0" err="1" smtClean="0"/>
              <a:t>Гранов</a:t>
            </a:r>
            <a:r>
              <a:rPr lang="ru-RU" sz="1600" b="1" dirty="0" smtClean="0"/>
              <a:t> Д.А.</a:t>
            </a:r>
          </a:p>
          <a:p>
            <a:r>
              <a:rPr lang="ru-RU" sz="1600" b="1" dirty="0"/>
              <a:t>подполковник м/с </a:t>
            </a:r>
            <a:r>
              <a:rPr lang="ru-RU" sz="1600" b="1" dirty="0" err="1" smtClean="0"/>
              <a:t>Смородский</a:t>
            </a:r>
            <a:r>
              <a:rPr lang="ru-RU" sz="1600" b="1" dirty="0" smtClean="0"/>
              <a:t> </a:t>
            </a:r>
            <a:r>
              <a:rPr lang="ru-RU" sz="1600" b="1" dirty="0"/>
              <a:t>А.В</a:t>
            </a:r>
            <a:r>
              <a:rPr lang="ru-RU" sz="1600" b="1" dirty="0" smtClean="0"/>
              <a:t>.</a:t>
            </a:r>
          </a:p>
          <a:p>
            <a:r>
              <a:rPr lang="ru-RU" sz="1600" b="1" dirty="0" smtClean="0"/>
              <a:t>а</a:t>
            </a:r>
            <a:r>
              <a:rPr lang="ru-RU" sz="1600" b="1" dirty="0" smtClean="0"/>
              <a:t>нестезиолог </a:t>
            </a:r>
            <a:r>
              <a:rPr lang="ru-RU" sz="1600" b="1" dirty="0" smtClean="0"/>
              <a:t>подполковник м/с Стольников М.А.</a:t>
            </a:r>
          </a:p>
          <a:p>
            <a:r>
              <a:rPr lang="ru-RU" sz="1600" b="1" dirty="0"/>
              <a:t>а</a:t>
            </a:r>
            <a:r>
              <a:rPr lang="ru-RU" sz="1600" b="1" dirty="0" smtClean="0"/>
              <a:t>нестезиолог </a:t>
            </a:r>
            <a:r>
              <a:rPr lang="ru-RU" sz="1600" b="1" dirty="0"/>
              <a:t>подполковник м/с </a:t>
            </a:r>
            <a:r>
              <a:rPr lang="ru-RU" sz="1600" b="1" dirty="0" smtClean="0"/>
              <a:t>Макаренко Е.П. </a:t>
            </a:r>
            <a:endParaRPr lang="ru-RU" sz="1600" b="1" dirty="0"/>
          </a:p>
        </p:txBody>
      </p:sp>
      <p:pic>
        <p:nvPicPr>
          <p:cNvPr id="3" name="Изображение 2" descr="PHOTO-2019-03-13-02-08-2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118" b="19026"/>
          <a:stretch/>
        </p:blipFill>
        <p:spPr>
          <a:xfrm>
            <a:off x="265205" y="2505044"/>
            <a:ext cx="4762120" cy="3927522"/>
          </a:xfrm>
          <a:prstGeom prst="rect">
            <a:avLst/>
          </a:prstGeom>
        </p:spPr>
      </p:pic>
      <p:pic>
        <p:nvPicPr>
          <p:cNvPr id="4" name="Изображение 3" descr="PHOTO-2019-03-13-02-07-4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27933" y="635081"/>
            <a:ext cx="3608720" cy="481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09599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7867" y="0"/>
            <a:ext cx="8669866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3000" b="1" dirty="0" smtClean="0">
                <a:ln w="9525">
                  <a:solidFill>
                    <a:schemeClr val="tx1"/>
                  </a:solidFill>
                  <a:prstDash val="solid"/>
                </a:ln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Трансплантация печени</a:t>
            </a:r>
            <a:endParaRPr lang="ru-RU" sz="3000" b="1" dirty="0">
              <a:ln w="9525">
                <a:solidFill>
                  <a:schemeClr val="tx1"/>
                </a:solidFill>
                <a:prstDash val="solid"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80908" y="424644"/>
            <a:ext cx="40190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latin typeface="Charcoal CY"/>
                <a:cs typeface="Charcoal CY"/>
              </a:rPr>
              <a:t>Задняя губа </a:t>
            </a:r>
            <a:r>
              <a:rPr lang="ru-RU" sz="1400" b="1" dirty="0" err="1" smtClean="0">
                <a:latin typeface="Charcoal CY"/>
                <a:cs typeface="Charcoal CY"/>
              </a:rPr>
              <a:t>кавакавального</a:t>
            </a:r>
            <a:r>
              <a:rPr lang="ru-RU" sz="1400" b="1" dirty="0" smtClean="0">
                <a:latin typeface="Charcoal CY"/>
                <a:cs typeface="Charcoal CY"/>
              </a:rPr>
              <a:t> анастомоза</a:t>
            </a:r>
          </a:p>
          <a:p>
            <a:pPr algn="ctr"/>
            <a:r>
              <a:rPr lang="ru-RU" sz="1400" b="1" dirty="0" smtClean="0">
                <a:latin typeface="Charcoal CY"/>
                <a:cs typeface="Charcoal CY"/>
              </a:rPr>
              <a:t> по типу «</a:t>
            </a:r>
            <a:r>
              <a:rPr lang="en-US" sz="1400" b="1" dirty="0" smtClean="0">
                <a:latin typeface="Charcoal CY"/>
                <a:cs typeface="Charcoal CY"/>
              </a:rPr>
              <a:t>piggy back</a:t>
            </a:r>
            <a:r>
              <a:rPr lang="ru-RU" sz="1400" b="1" dirty="0" smtClean="0">
                <a:latin typeface="Charcoal CY"/>
                <a:cs typeface="Charcoal CY"/>
              </a:rPr>
              <a:t>»</a:t>
            </a:r>
            <a:endParaRPr lang="ru-RU" sz="1400" b="1" dirty="0">
              <a:latin typeface="Charcoal CY"/>
              <a:cs typeface="Charcoal CY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27104" y="3787731"/>
            <a:ext cx="44550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latin typeface="Charcoal CY"/>
                <a:cs typeface="Charcoal CY"/>
              </a:rPr>
              <a:t>Сформированный  </a:t>
            </a:r>
            <a:r>
              <a:rPr lang="ru-RU" sz="1400" b="1" dirty="0" err="1" smtClean="0">
                <a:latin typeface="Charcoal CY"/>
                <a:cs typeface="Charcoal CY"/>
              </a:rPr>
              <a:t>кавакавальный</a:t>
            </a:r>
            <a:r>
              <a:rPr lang="ru-RU" sz="1400" b="1" dirty="0" smtClean="0">
                <a:latin typeface="Charcoal CY"/>
                <a:cs typeface="Charcoal CY"/>
              </a:rPr>
              <a:t> анастомоз</a:t>
            </a:r>
          </a:p>
        </p:txBody>
      </p:sp>
      <p:pic>
        <p:nvPicPr>
          <p:cNvPr id="11" name="Изображение 10" descr="IMG_326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74375" y="880074"/>
            <a:ext cx="3281023" cy="2864663"/>
          </a:xfrm>
          <a:prstGeom prst="rect">
            <a:avLst/>
          </a:prstGeom>
        </p:spPr>
      </p:pic>
      <p:pic>
        <p:nvPicPr>
          <p:cNvPr id="12" name="Изображение 11" descr="IMG_326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72052" y="4120270"/>
            <a:ext cx="4624216" cy="2737730"/>
          </a:xfrm>
          <a:prstGeom prst="rect">
            <a:avLst/>
          </a:prstGeom>
        </p:spPr>
      </p:pic>
      <p:pic>
        <p:nvPicPr>
          <p:cNvPr id="9" name="Изображение 8" descr="IMG_3107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4524" y="1005316"/>
            <a:ext cx="3607899" cy="481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0190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7867" y="0"/>
            <a:ext cx="8669866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3000" b="1" dirty="0" smtClean="0">
                <a:ln w="9525">
                  <a:solidFill>
                    <a:schemeClr val="tx1"/>
                  </a:solidFill>
                  <a:prstDash val="solid"/>
                </a:ln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Трансплантация печени</a:t>
            </a:r>
            <a:endParaRPr lang="ru-RU" sz="3000" b="1" dirty="0">
              <a:ln w="9525">
                <a:solidFill>
                  <a:schemeClr val="tx1"/>
                </a:solidFill>
                <a:prstDash val="solid"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39320" y="433545"/>
            <a:ext cx="4123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Charcoal CY"/>
                <a:cs typeface="Charcoal CY"/>
              </a:rPr>
              <a:t>Сформированный </a:t>
            </a:r>
            <a:r>
              <a:rPr lang="ru-RU" sz="1400" b="1" dirty="0" err="1" smtClean="0">
                <a:latin typeface="Charcoal CY"/>
                <a:cs typeface="Charcoal CY"/>
              </a:rPr>
              <a:t>портопортальный</a:t>
            </a:r>
            <a:r>
              <a:rPr lang="ru-RU" sz="1400" b="1" dirty="0" smtClean="0">
                <a:latin typeface="Charcoal CY"/>
                <a:cs typeface="Charcoal CY"/>
              </a:rPr>
              <a:t> анастомоз конец-в-конец</a:t>
            </a:r>
            <a:endParaRPr lang="ru-RU" sz="1400" b="1" dirty="0">
              <a:latin typeface="Charcoal CY"/>
              <a:cs typeface="Charcoal CY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27434" y="3646458"/>
            <a:ext cx="41233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Charcoal CY"/>
                <a:cs typeface="Charcoal CY"/>
              </a:rPr>
              <a:t>Донорская печень после </a:t>
            </a:r>
            <a:r>
              <a:rPr lang="ru-RU" sz="1400" b="1" dirty="0" err="1" smtClean="0">
                <a:latin typeface="Charcoal CY"/>
                <a:cs typeface="Charcoal CY"/>
              </a:rPr>
              <a:t>реперфузии</a:t>
            </a:r>
            <a:endParaRPr lang="ru-RU" sz="1400" b="1" dirty="0">
              <a:latin typeface="Charcoal CY"/>
              <a:cs typeface="Charcoal CY"/>
            </a:endParaRPr>
          </a:p>
        </p:txBody>
      </p:sp>
      <p:pic>
        <p:nvPicPr>
          <p:cNvPr id="6" name="Изображение 5" descr="IMG_327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17" t="13647" r="23389" b="13388"/>
          <a:stretch/>
        </p:blipFill>
        <p:spPr>
          <a:xfrm rot="5400000">
            <a:off x="1017205" y="3504955"/>
            <a:ext cx="2869446" cy="384546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1144" y="3657728"/>
            <a:ext cx="41233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Charcoal CY"/>
                <a:cs typeface="Charcoal CY"/>
              </a:rPr>
              <a:t>Донорская печень до </a:t>
            </a:r>
            <a:r>
              <a:rPr lang="ru-RU" sz="1400" b="1" dirty="0" err="1" smtClean="0">
                <a:latin typeface="Charcoal CY"/>
                <a:cs typeface="Charcoal CY"/>
              </a:rPr>
              <a:t>реперфузии</a:t>
            </a:r>
            <a:endParaRPr lang="ru-RU" sz="1400" b="1" dirty="0">
              <a:latin typeface="Charcoal CY"/>
              <a:cs typeface="Charcoal CY"/>
            </a:endParaRPr>
          </a:p>
        </p:txBody>
      </p:sp>
      <p:pic>
        <p:nvPicPr>
          <p:cNvPr id="7" name="Изображение 6" descr="IMG_327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062" r="37825" b="11864"/>
          <a:stretch/>
        </p:blipFill>
        <p:spPr>
          <a:xfrm rot="5400000">
            <a:off x="3226317" y="-1470"/>
            <a:ext cx="2631838" cy="4462854"/>
          </a:xfrm>
          <a:prstGeom prst="rect">
            <a:avLst/>
          </a:prstGeom>
        </p:spPr>
      </p:pic>
      <p:pic>
        <p:nvPicPr>
          <p:cNvPr id="8" name="Изображение 7" descr="IMG_3276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773" t="15325" r="24128" b="15588"/>
          <a:stretch/>
        </p:blipFill>
        <p:spPr>
          <a:xfrm rot="5400000">
            <a:off x="5318275" y="3497519"/>
            <a:ext cx="2822583" cy="393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62860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7867" y="0"/>
            <a:ext cx="8669866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3000" b="1" dirty="0" smtClean="0">
                <a:ln w="9525">
                  <a:solidFill>
                    <a:schemeClr val="tx1"/>
                  </a:solidFill>
                  <a:prstDash val="solid"/>
                </a:ln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Трансплантация печени</a:t>
            </a:r>
            <a:endParaRPr lang="ru-RU" sz="3000" b="1" dirty="0">
              <a:ln w="9525">
                <a:solidFill>
                  <a:schemeClr val="tx1"/>
                </a:solidFill>
                <a:prstDash val="solid"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49009" y="512849"/>
            <a:ext cx="554671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latin typeface="Charcoal CY"/>
                <a:cs typeface="Charcoal CY"/>
              </a:rPr>
              <a:t>Этапы формирования </a:t>
            </a:r>
          </a:p>
          <a:p>
            <a:pPr algn="ctr"/>
            <a:r>
              <a:rPr lang="ru-RU" sz="1600" b="1" dirty="0" smtClean="0">
                <a:latin typeface="Charcoal CY"/>
                <a:cs typeface="Charcoal CY"/>
              </a:rPr>
              <a:t>артериального анастомоза по типу конец-в-конец</a:t>
            </a:r>
            <a:endParaRPr lang="ru-RU" sz="1600" b="1" dirty="0">
              <a:latin typeface="Charcoal CY"/>
              <a:cs typeface="Charcoal CY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01640" y="1732714"/>
            <a:ext cx="21133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smtClean="0">
                <a:latin typeface="Charcoal CY"/>
                <a:cs typeface="Charcoal CY"/>
              </a:rPr>
              <a:t>Формируется </a:t>
            </a:r>
          </a:p>
          <a:p>
            <a:pPr algn="ctr"/>
            <a:r>
              <a:rPr lang="ru-RU" sz="1200" b="1" dirty="0" smtClean="0">
                <a:latin typeface="Charcoal CY"/>
                <a:cs typeface="Charcoal CY"/>
              </a:rPr>
              <a:t>задняя губа анастомоза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83192" y="5437193"/>
            <a:ext cx="22372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smtClean="0">
                <a:latin typeface="Charcoal CY"/>
                <a:cs typeface="Charcoal CY"/>
              </a:rPr>
              <a:t>Сформирован</a:t>
            </a:r>
          </a:p>
          <a:p>
            <a:pPr algn="ctr"/>
            <a:r>
              <a:rPr lang="ru-RU" sz="1200" b="1" dirty="0" smtClean="0">
                <a:latin typeface="Charcoal CY"/>
                <a:cs typeface="Charcoal CY"/>
              </a:rPr>
              <a:t>артериальный анастомоз </a:t>
            </a:r>
          </a:p>
        </p:txBody>
      </p:sp>
      <p:pic>
        <p:nvPicPr>
          <p:cNvPr id="5" name="Изображение 4" descr="IMG_328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7018" b="44180"/>
          <a:stretch/>
        </p:blipFill>
        <p:spPr>
          <a:xfrm>
            <a:off x="459243" y="1076110"/>
            <a:ext cx="3580258" cy="3211113"/>
          </a:xfrm>
          <a:prstGeom prst="rect">
            <a:avLst/>
          </a:prstGeom>
        </p:spPr>
      </p:pic>
      <p:pic>
        <p:nvPicPr>
          <p:cNvPr id="6" name="Изображение 5" descr="IMG_3286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82" t="18208" r="27985" b="2855"/>
          <a:stretch/>
        </p:blipFill>
        <p:spPr>
          <a:xfrm rot="5400000">
            <a:off x="5004850" y="2718850"/>
            <a:ext cx="3223920" cy="5054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650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2519</TotalTime>
  <Words>266</Words>
  <Application>Microsoft Office PowerPoint</Application>
  <PresentationFormat>Экран (4:3)</PresentationFormat>
  <Paragraphs>64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Company>diakov.net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Сергей Солдатов</dc:creator>
  <cp:lastModifiedBy>lyaschuk.ss</cp:lastModifiedBy>
  <cp:revision>130</cp:revision>
  <dcterms:created xsi:type="dcterms:W3CDTF">2018-05-05T20:27:27Z</dcterms:created>
  <dcterms:modified xsi:type="dcterms:W3CDTF">2019-03-13T09:55:06Z</dcterms:modified>
</cp:coreProperties>
</file>