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89" r:id="rId3"/>
    <p:sldId id="291" r:id="rId4"/>
    <p:sldId id="277" r:id="rId5"/>
    <p:sldId id="293" r:id="rId6"/>
    <p:sldId id="302" r:id="rId7"/>
    <p:sldId id="278" r:id="rId8"/>
    <p:sldId id="283" r:id="rId9"/>
    <p:sldId id="294" r:id="rId10"/>
    <p:sldId id="303" r:id="rId11"/>
    <p:sldId id="29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93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01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36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9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97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26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16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227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6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176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04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3936-25D1-4892-B5DA-F9DEC31570A2}" type="datetimeFigureOut">
              <a:rPr lang="ru-RU" smtClean="0"/>
              <a:pPr/>
              <a:t>24.06.2019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D8D37-2487-4141-92C7-D0069639B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10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эндоскопического обследования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02916"/>
            <a:ext cx="4429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Эндоскопическое </a:t>
            </a:r>
            <a:r>
              <a:rPr lang="ru-RU" sz="1600" b="1" dirty="0" err="1" smtClean="0">
                <a:latin typeface="Charcoal CY"/>
                <a:cs typeface="Charcoal CY"/>
              </a:rPr>
              <a:t>лигирование</a:t>
            </a:r>
            <a:endParaRPr lang="ru-RU" sz="1600" b="1" dirty="0" smtClean="0">
              <a:latin typeface="Charcoal CY"/>
              <a:cs typeface="Charcoal CY"/>
            </a:endParaRPr>
          </a:p>
          <a:p>
            <a:pPr algn="ctr"/>
            <a:r>
              <a:rPr lang="ru-RU" sz="1600" b="1" dirty="0" err="1">
                <a:latin typeface="Charcoal CY"/>
                <a:cs typeface="Charcoal CY"/>
              </a:rPr>
              <a:t>в</a:t>
            </a:r>
            <a:r>
              <a:rPr lang="ru-RU" sz="1600" b="1" dirty="0" err="1" smtClean="0">
                <a:latin typeface="Charcoal CY"/>
                <a:cs typeface="Charcoal CY"/>
              </a:rPr>
              <a:t>арикозно</a:t>
            </a:r>
            <a:r>
              <a:rPr lang="ru-RU" sz="1600" b="1" dirty="0" smtClean="0">
                <a:latin typeface="Charcoal CY"/>
                <a:cs typeface="Charcoal CY"/>
              </a:rPr>
              <a:t> расширенных вен пищевода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0967" y="540322"/>
            <a:ext cx="524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Charcoal CY"/>
                <a:cs typeface="Charcoal CY"/>
              </a:rPr>
              <a:t>Фиброэзофагогастродуоденоскопия</a:t>
            </a:r>
            <a:endParaRPr lang="ru-RU" sz="2000" b="1" dirty="0" smtClean="0">
              <a:latin typeface="Charcoal CY"/>
              <a:cs typeface="Charcoal CY"/>
            </a:endParaRPr>
          </a:p>
          <a:p>
            <a:pPr algn="ctr"/>
            <a:endParaRPr lang="ru-RU" sz="1600" b="1" dirty="0" smtClean="0">
              <a:latin typeface="Charcoal CY"/>
              <a:cs typeface="Charcoal CY"/>
            </a:endParaRPr>
          </a:p>
        </p:txBody>
      </p:sp>
      <p:pic>
        <p:nvPicPr>
          <p:cNvPr id="4" name="Изображение 3" descr="клин набл Мищер врв3 отдал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1907" y="1133687"/>
            <a:ext cx="3346970" cy="2836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588695"/>
            <a:ext cx="4899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harcoal CY"/>
                <a:cs typeface="Charcoal CY"/>
              </a:rPr>
              <a:t>Варикозное расширение вен пищевода 3 </a:t>
            </a:r>
            <a:r>
              <a:rPr lang="ru-RU" sz="1600" b="1" dirty="0" smtClean="0">
                <a:latin typeface="Charcoal CY"/>
                <a:cs typeface="Charcoal CY"/>
              </a:rPr>
              <a:t>ст.</a:t>
            </a:r>
            <a:endParaRPr lang="ru-RU" sz="1600" b="1" dirty="0">
              <a:latin typeface="Charcoal CY"/>
              <a:cs typeface="Charcoal CY"/>
            </a:endParaRPr>
          </a:p>
        </p:txBody>
      </p:sp>
      <p:pic>
        <p:nvPicPr>
          <p:cNvPr id="9" name="Изображение 8" descr="клин набл Никит 3сеанс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8568" y="4114879"/>
            <a:ext cx="3499035" cy="26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04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909" y="514377"/>
            <a:ext cx="4127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Формируется </a:t>
            </a:r>
            <a:r>
              <a:rPr lang="ru-RU" sz="1200" b="1" dirty="0" err="1" smtClean="0">
                <a:latin typeface="Charcoal CY"/>
                <a:cs typeface="Charcoal CY"/>
              </a:rPr>
              <a:t>портопортальный</a:t>
            </a:r>
            <a:r>
              <a:rPr lang="ru-RU" sz="1200" b="1" dirty="0" smtClean="0">
                <a:latin typeface="Charcoal CY"/>
                <a:cs typeface="Charcoal CY"/>
              </a:rPr>
              <a:t>  анастомоза</a:t>
            </a:r>
            <a:endParaRPr lang="ru-RU" sz="1200" b="1" dirty="0">
              <a:latin typeface="Charcoal CY"/>
              <a:cs typeface="Charcoal C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10097"/>
            <a:ext cx="389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Формируется артериальный анастомоз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3059" y="537272"/>
            <a:ext cx="4670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Charcoal CY"/>
                <a:cs typeface="Charcoal CY"/>
              </a:rPr>
              <a:t>Портальный кровоток запущен, </a:t>
            </a:r>
            <a:r>
              <a:rPr lang="ru-RU" sz="1200" b="1" dirty="0" err="1" smtClean="0">
                <a:latin typeface="Charcoal CY"/>
                <a:cs typeface="Charcoal CY"/>
              </a:rPr>
              <a:t>реперфузия</a:t>
            </a:r>
            <a:r>
              <a:rPr lang="ru-RU" sz="1200" b="1" dirty="0" smtClean="0">
                <a:latin typeface="Charcoal CY"/>
                <a:cs typeface="Charcoal CY"/>
              </a:rPr>
              <a:t> печени</a:t>
            </a:r>
            <a:endParaRPr lang="ru-RU" sz="1200" b="1" dirty="0">
              <a:latin typeface="Charcoal CY"/>
              <a:cs typeface="Charcoal CY"/>
            </a:endParaRPr>
          </a:p>
        </p:txBody>
      </p:sp>
      <p:pic>
        <p:nvPicPr>
          <p:cNvPr id="7" name="Изображение 6" descr="IMG_45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87986" y="323472"/>
            <a:ext cx="2913014" cy="3884018"/>
          </a:xfrm>
          <a:prstGeom prst="rect">
            <a:avLst/>
          </a:prstGeom>
        </p:spPr>
      </p:pic>
      <p:pic>
        <p:nvPicPr>
          <p:cNvPr id="11" name="Изображение 10" descr="IMG_454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45" r="6405" b="28063"/>
          <a:stretch/>
        </p:blipFill>
        <p:spPr>
          <a:xfrm>
            <a:off x="5117326" y="784966"/>
            <a:ext cx="3460639" cy="2922998"/>
          </a:xfrm>
          <a:prstGeom prst="rect">
            <a:avLst/>
          </a:prstGeom>
        </p:spPr>
      </p:pic>
      <p:pic>
        <p:nvPicPr>
          <p:cNvPr id="12" name="Изображение 11" descr="IMG_454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78" t="7191" b="7563"/>
          <a:stretch/>
        </p:blipFill>
        <p:spPr>
          <a:xfrm rot="16200000">
            <a:off x="4971403" y="2685403"/>
            <a:ext cx="3158683" cy="518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1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665" y="1461149"/>
            <a:ext cx="506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Полная реконструкция структур </a:t>
            </a:r>
            <a:r>
              <a:rPr lang="ru-RU" sz="1400" b="1" dirty="0" err="1" smtClean="0">
                <a:latin typeface="Charcoal CY"/>
                <a:cs typeface="Charcoal CY"/>
              </a:rPr>
              <a:t>гепатодуоденальной</a:t>
            </a:r>
            <a:r>
              <a:rPr lang="ru-RU" sz="1400" b="1" dirty="0" smtClean="0">
                <a:latin typeface="Charcoal CY"/>
                <a:cs typeface="Charcoal CY"/>
              </a:rPr>
              <a:t> связки, в </a:t>
            </a:r>
            <a:r>
              <a:rPr lang="ru-RU" sz="1400" b="1" dirty="0" err="1" smtClean="0">
                <a:latin typeface="Charcoal CY"/>
                <a:cs typeface="Charcoal CY"/>
              </a:rPr>
              <a:t>гепатикохоледох</a:t>
            </a:r>
            <a:r>
              <a:rPr lang="ru-RU" sz="1400" b="1" dirty="0" smtClean="0">
                <a:latin typeface="Charcoal CY"/>
                <a:cs typeface="Charcoal CY"/>
              </a:rPr>
              <a:t> установлен дренаж по </a:t>
            </a:r>
            <a:r>
              <a:rPr lang="ru-RU" sz="1400" b="1" dirty="0" err="1" smtClean="0">
                <a:latin typeface="Charcoal CY"/>
                <a:cs typeface="Charcoal CY"/>
              </a:rPr>
              <a:t>Пиковскому</a:t>
            </a:r>
            <a:endParaRPr lang="ru-RU" sz="1400" b="1" dirty="0" smtClean="0">
              <a:latin typeface="Charcoal CY"/>
              <a:cs typeface="Charcoal CY"/>
            </a:endParaRPr>
          </a:p>
        </p:txBody>
      </p:sp>
      <p:pic>
        <p:nvPicPr>
          <p:cNvPr id="2" name="Изображение 1" descr="IMG_45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8946"/>
            <a:ext cx="3409445" cy="4545927"/>
          </a:xfrm>
          <a:prstGeom prst="rect">
            <a:avLst/>
          </a:prstGeom>
        </p:spPr>
      </p:pic>
      <p:pic>
        <p:nvPicPr>
          <p:cNvPr id="7" name="Изображение 6" descr="IMG_45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106633" y="1823800"/>
            <a:ext cx="4317743" cy="57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601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Эксплантация донорской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7" y="592681"/>
            <a:ext cx="848758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/>
          </a:p>
          <a:p>
            <a:r>
              <a:rPr lang="ru-RU" sz="1600" b="1" dirty="0" smtClean="0"/>
              <a:t>Донор 35 лет, группа крови </a:t>
            </a:r>
            <a:r>
              <a:rPr lang="ru-RU" sz="1600" b="1" dirty="0"/>
              <a:t>0</a:t>
            </a:r>
            <a:r>
              <a:rPr lang="ru-RU" sz="1600" b="1" dirty="0" smtClean="0"/>
              <a:t>(</a:t>
            </a:r>
            <a:r>
              <a:rPr lang="en-US" sz="1600" b="1" dirty="0" smtClean="0"/>
              <a:t>I</a:t>
            </a:r>
            <a:r>
              <a:rPr lang="en-US" sz="1600" b="1" dirty="0"/>
              <a:t>) </a:t>
            </a:r>
            <a:r>
              <a:rPr lang="en-US" sz="1600" b="1" dirty="0" smtClean="0"/>
              <a:t>Rh (</a:t>
            </a:r>
            <a:r>
              <a:rPr lang="ru-RU" sz="1600" b="1" dirty="0"/>
              <a:t>+</a:t>
            </a:r>
            <a:r>
              <a:rPr lang="en-US" sz="1600" b="1" dirty="0" smtClean="0"/>
              <a:t>) </a:t>
            </a:r>
            <a:r>
              <a:rPr lang="ru-RU" sz="1600" b="1" dirty="0" smtClean="0"/>
              <a:t>положит., </a:t>
            </a:r>
          </a:p>
          <a:p>
            <a:r>
              <a:rPr lang="ru-RU" sz="1600" b="1" dirty="0" smtClean="0"/>
              <a:t>Диагноз:  ОНМК по </a:t>
            </a:r>
            <a:r>
              <a:rPr lang="ru-RU" sz="1600" b="1" dirty="0" smtClean="0"/>
              <a:t>геморрагическому типу с </a:t>
            </a:r>
            <a:r>
              <a:rPr lang="ru-RU" sz="1600" b="1" dirty="0" smtClean="0"/>
              <a:t>формированием внутримозговой гематомы </a:t>
            </a:r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sz="1600" b="1" dirty="0" smtClean="0"/>
              <a:t>стволе головного мозга</a:t>
            </a:r>
            <a:r>
              <a:rPr lang="ru-RU" sz="1600" b="1" dirty="0" smtClean="0"/>
              <a:t>,  </a:t>
            </a:r>
            <a:r>
              <a:rPr lang="ru-RU" sz="1600" b="1" dirty="0" err="1" smtClean="0"/>
              <a:t>гемотампонада</a:t>
            </a:r>
            <a:r>
              <a:rPr lang="ru-RU" sz="1600" b="1" dirty="0" smtClean="0"/>
              <a:t> желудочков, отек и дислокация головного мозга, </a:t>
            </a:r>
            <a:endParaRPr lang="ru-RU" sz="1600" b="1" dirty="0" smtClean="0"/>
          </a:p>
          <a:p>
            <a:r>
              <a:rPr lang="ru-RU" sz="1600" b="1" dirty="0" smtClean="0"/>
              <a:t>смерть </a:t>
            </a:r>
            <a:r>
              <a:rPr lang="ru-RU" sz="1600" b="1" dirty="0" smtClean="0"/>
              <a:t>мозга. </a:t>
            </a:r>
          </a:p>
          <a:p>
            <a:endParaRPr lang="ru-RU" sz="1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7805" y="3014571"/>
            <a:ext cx="2701168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/>
              <a:t>Вид донорской печени</a:t>
            </a:r>
          </a:p>
          <a:p>
            <a:pPr algn="ctr">
              <a:lnSpc>
                <a:spcPct val="70000"/>
              </a:lnSpc>
            </a:pPr>
            <a:r>
              <a:rPr lang="ru-RU" b="1" dirty="0"/>
              <a:t>н</a:t>
            </a:r>
            <a:r>
              <a:rPr lang="ru-RU" b="1" dirty="0" smtClean="0"/>
              <a:t>а момент эксплантации</a:t>
            </a:r>
          </a:p>
          <a:p>
            <a:pPr algn="ctr">
              <a:lnSpc>
                <a:spcPct val="70000"/>
              </a:lnSpc>
            </a:pPr>
            <a:endParaRPr lang="ru-RU" b="1" dirty="0"/>
          </a:p>
        </p:txBody>
      </p:sp>
      <p:pic>
        <p:nvPicPr>
          <p:cNvPr id="5" name="Изображение 4" descr="дороская печень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8975" y="3113529"/>
            <a:ext cx="2846714" cy="3795618"/>
          </a:xfrm>
          <a:prstGeom prst="rect">
            <a:avLst/>
          </a:prstGeom>
        </p:spPr>
      </p:pic>
      <p:pic>
        <p:nvPicPr>
          <p:cNvPr id="8" name="Изображение 7" descr="IMG_44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2621" y="2098119"/>
            <a:ext cx="3211021" cy="428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8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донорской печени к трансплантации</a:t>
            </a:r>
          </a:p>
          <a:p>
            <a:pPr algn="ctr"/>
            <a:r>
              <a:rPr lang="en-US" sz="30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Back-</a:t>
            </a:r>
            <a:r>
              <a:rPr lang="en-US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IMG_44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403" y="980634"/>
            <a:ext cx="3626307" cy="2719730"/>
          </a:xfrm>
          <a:prstGeom prst="rect">
            <a:avLst/>
          </a:prstGeom>
        </p:spPr>
      </p:pic>
      <p:pic>
        <p:nvPicPr>
          <p:cNvPr id="7" name="Изображение 6" descr="IMG_45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854" y="1925578"/>
            <a:ext cx="3788272" cy="2841204"/>
          </a:xfrm>
          <a:prstGeom prst="rect">
            <a:avLst/>
          </a:prstGeom>
        </p:spPr>
      </p:pic>
      <p:pic>
        <p:nvPicPr>
          <p:cNvPr id="8" name="Изображение 7" descr="IMG_450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8" t="11540" r="12632" b="7950"/>
          <a:stretch/>
        </p:blipFill>
        <p:spPr>
          <a:xfrm>
            <a:off x="4086498" y="3807979"/>
            <a:ext cx="3350193" cy="29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5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7625" y="4388643"/>
            <a:ext cx="38485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 smtClean="0">
                <a:latin typeface="Charcoal CY"/>
                <a:cs typeface="Charcoal CY"/>
              </a:rPr>
              <a:t>Микронодулярный</a:t>
            </a:r>
            <a:r>
              <a:rPr lang="ru-RU" sz="1600" b="1" dirty="0" smtClean="0">
                <a:latin typeface="Charcoal CY"/>
                <a:cs typeface="Charcoal CY"/>
              </a:rPr>
              <a:t> цирроз печени</a:t>
            </a:r>
          </a:p>
          <a:p>
            <a:pPr algn="ctr"/>
            <a:r>
              <a:rPr lang="ru-RU" sz="1600" b="1" dirty="0" err="1" smtClean="0">
                <a:latin typeface="Charcoal CY"/>
                <a:cs typeface="Charcoal CY"/>
              </a:rPr>
              <a:t>диссекция</a:t>
            </a:r>
            <a:r>
              <a:rPr lang="ru-RU" sz="1600" b="1" dirty="0" smtClean="0">
                <a:latin typeface="Charcoal CY"/>
                <a:cs typeface="Charcoal CY"/>
              </a:rPr>
              <a:t> структур </a:t>
            </a:r>
          </a:p>
          <a:p>
            <a:pPr algn="ctr"/>
            <a:r>
              <a:rPr lang="ru-RU" sz="1600" b="1" dirty="0" err="1" smtClean="0">
                <a:latin typeface="Charcoal CY"/>
                <a:cs typeface="Charcoal CY"/>
              </a:rPr>
              <a:t>гепатодуоденальной</a:t>
            </a:r>
            <a:r>
              <a:rPr lang="ru-RU" sz="1600" b="1" dirty="0" smtClean="0">
                <a:latin typeface="Charcoal CY"/>
                <a:cs typeface="Charcoal CY"/>
              </a:rPr>
              <a:t> связки,</a:t>
            </a:r>
          </a:p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пересечена и </a:t>
            </a:r>
            <a:r>
              <a:rPr lang="ru-RU" sz="1600" b="1" dirty="0" err="1" smtClean="0">
                <a:latin typeface="Charcoal CY"/>
                <a:cs typeface="Charcoal CY"/>
              </a:rPr>
              <a:t>лигирована</a:t>
            </a:r>
            <a:r>
              <a:rPr lang="ru-RU" sz="1600" b="1" dirty="0" smtClean="0">
                <a:latin typeface="Charcoal CY"/>
                <a:cs typeface="Charcoal CY"/>
              </a:rPr>
              <a:t> </a:t>
            </a:r>
          </a:p>
          <a:p>
            <a:pPr algn="ctr"/>
            <a:r>
              <a:rPr lang="ru-RU" sz="1600" b="1" dirty="0">
                <a:latin typeface="Charcoal CY"/>
                <a:cs typeface="Charcoal CY"/>
              </a:rPr>
              <a:t>л</a:t>
            </a:r>
            <a:r>
              <a:rPr lang="ru-RU" sz="1600" b="1" dirty="0" smtClean="0">
                <a:latin typeface="Charcoal CY"/>
                <a:cs typeface="Charcoal CY"/>
              </a:rPr>
              <a:t>евая печеночная артерия </a:t>
            </a:r>
            <a:endParaRPr lang="ru-RU" sz="1600" b="1" dirty="0">
              <a:latin typeface="Charcoal CY"/>
              <a:cs typeface="Charcoal CY"/>
            </a:endParaRPr>
          </a:p>
        </p:txBody>
      </p:sp>
      <p:pic>
        <p:nvPicPr>
          <p:cNvPr id="4" name="Изображение 3" descr="IMG_45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543" y="571130"/>
            <a:ext cx="4192342" cy="3144256"/>
          </a:xfrm>
          <a:prstGeom prst="rect">
            <a:avLst/>
          </a:prstGeom>
        </p:spPr>
      </p:pic>
      <p:pic>
        <p:nvPicPr>
          <p:cNvPr id="8" name="Изображение 7" descr="IMG_4494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51660" y="2854621"/>
            <a:ext cx="3309962" cy="44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8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442" y="551052"/>
            <a:ext cx="7928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Пересечены и </a:t>
            </a:r>
            <a:r>
              <a:rPr lang="ru-RU" sz="1600" b="1" dirty="0" err="1" smtClean="0">
                <a:latin typeface="Charcoal CY"/>
                <a:cs typeface="Charcoal CY"/>
              </a:rPr>
              <a:t>лигированы</a:t>
            </a:r>
            <a:r>
              <a:rPr lang="ru-RU" sz="1600" b="1" dirty="0">
                <a:latin typeface="Charcoal CY"/>
                <a:cs typeface="Charcoal CY"/>
              </a:rPr>
              <a:t> </a:t>
            </a:r>
            <a:r>
              <a:rPr lang="ru-RU" sz="1600" b="1" dirty="0" smtClean="0">
                <a:latin typeface="Charcoal CY"/>
                <a:cs typeface="Charcoal CY"/>
              </a:rPr>
              <a:t>правая печеночная артерия и </a:t>
            </a:r>
            <a:r>
              <a:rPr lang="ru-RU" sz="1600" b="1" dirty="0" err="1" smtClean="0">
                <a:latin typeface="Charcoal CY"/>
                <a:cs typeface="Charcoal CY"/>
              </a:rPr>
              <a:t>холедох</a:t>
            </a:r>
            <a:endParaRPr lang="ru-RU" sz="1600" b="1" dirty="0" smtClean="0">
              <a:latin typeface="Charcoal CY"/>
              <a:cs typeface="Charcoal CY"/>
            </a:endParaRPr>
          </a:p>
        </p:txBody>
      </p:sp>
      <p:pic>
        <p:nvPicPr>
          <p:cNvPr id="3" name="Изображение 2" descr="IMG_449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96" r="23885" b="39081"/>
          <a:stretch/>
        </p:blipFill>
        <p:spPr>
          <a:xfrm>
            <a:off x="717898" y="975442"/>
            <a:ext cx="3884795" cy="2757679"/>
          </a:xfrm>
          <a:prstGeom prst="rect">
            <a:avLst/>
          </a:prstGeom>
        </p:spPr>
      </p:pic>
      <p:pic>
        <p:nvPicPr>
          <p:cNvPr id="5" name="Изображение 4" descr="IMG_4497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5" t="17080"/>
          <a:stretch/>
        </p:blipFill>
        <p:spPr>
          <a:xfrm rot="16200000">
            <a:off x="5468020" y="570962"/>
            <a:ext cx="2740844" cy="3552676"/>
          </a:xfrm>
          <a:prstGeom prst="rect">
            <a:avLst/>
          </a:prstGeom>
        </p:spPr>
      </p:pic>
      <p:pic>
        <p:nvPicPr>
          <p:cNvPr id="6" name="Изображение 5" descr="IMG_4499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2" t="12463"/>
          <a:stretch/>
        </p:blipFill>
        <p:spPr>
          <a:xfrm rot="16200000">
            <a:off x="1190809" y="3263175"/>
            <a:ext cx="2809340" cy="4160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8157" y="4752457"/>
            <a:ext cx="4094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Выделена и взята на держалку </a:t>
            </a:r>
          </a:p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воротная вена</a:t>
            </a:r>
          </a:p>
        </p:txBody>
      </p:sp>
    </p:spTree>
    <p:extLst>
      <p:ext uri="{BB962C8B-B14F-4D97-AF65-F5344CB8AC3E}">
        <p14:creationId xmlns:p14="http://schemas.microsoft.com/office/powerpoint/2010/main" xmlns="" val="13364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 descr="IMG_45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88" r="22294" b="7421"/>
          <a:stretch/>
        </p:blipFill>
        <p:spPr>
          <a:xfrm rot="16200000">
            <a:off x="632889" y="472825"/>
            <a:ext cx="3366591" cy="4632370"/>
          </a:xfrm>
          <a:prstGeom prst="rect">
            <a:avLst/>
          </a:prstGeom>
        </p:spPr>
      </p:pic>
      <p:pic>
        <p:nvPicPr>
          <p:cNvPr id="8" name="Изображение 7" descr="IMG_452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14" t="26172" b="17549"/>
          <a:stretch/>
        </p:blipFill>
        <p:spPr>
          <a:xfrm rot="10800000">
            <a:off x="4620320" y="2787066"/>
            <a:ext cx="4523680" cy="40709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4652" y="556215"/>
            <a:ext cx="40943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Выделены и взяты на держалки </a:t>
            </a:r>
          </a:p>
          <a:p>
            <a:pPr algn="ctr"/>
            <a:r>
              <a:rPr lang="ru-RU" sz="1600" b="1" dirty="0" err="1">
                <a:latin typeface="Charcoal CY"/>
                <a:cs typeface="Charcoal CY"/>
              </a:rPr>
              <a:t>п</a:t>
            </a:r>
            <a:r>
              <a:rPr lang="ru-RU" sz="1600" b="1" dirty="0" err="1" smtClean="0">
                <a:latin typeface="Charcoal CY"/>
                <a:cs typeface="Charcoal CY"/>
              </a:rPr>
              <a:t>еченоные</a:t>
            </a:r>
            <a:r>
              <a:rPr lang="ru-RU" sz="1600" b="1" dirty="0" smtClean="0">
                <a:latin typeface="Charcoal CY"/>
                <a:cs typeface="Charcoal CY"/>
              </a:rPr>
              <a:t> вены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8012" y="1665661"/>
            <a:ext cx="4785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Воротная вена взята на зажим и пересечена, на устье печеночных вен наложен зажим типа «Кобра», </a:t>
            </a:r>
          </a:p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печень удалена</a:t>
            </a:r>
          </a:p>
        </p:txBody>
      </p:sp>
    </p:spTree>
    <p:extLst>
      <p:ext uri="{BB962C8B-B14F-4D97-AF65-F5344CB8AC3E}">
        <p14:creationId xmlns:p14="http://schemas.microsoft.com/office/powerpoint/2010/main" xmlns="" val="384503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Гепатэктомия</a:t>
            </a:r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реципиента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3818" y="714395"/>
            <a:ext cx="3467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Charcoal CY"/>
                <a:cs typeface="Charcoal CY"/>
              </a:rPr>
              <a:t>Удаленная печень реципиента </a:t>
            </a:r>
          </a:p>
        </p:txBody>
      </p:sp>
      <p:pic>
        <p:nvPicPr>
          <p:cNvPr id="3" name="Изображение 2" descr="IMG_45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97"/>
          <a:stretch/>
        </p:blipFill>
        <p:spPr>
          <a:xfrm>
            <a:off x="0" y="552137"/>
            <a:ext cx="4675543" cy="2787882"/>
          </a:xfrm>
          <a:prstGeom prst="rect">
            <a:avLst/>
          </a:prstGeom>
        </p:spPr>
      </p:pic>
      <p:pic>
        <p:nvPicPr>
          <p:cNvPr id="4" name="Изображение 3" descr="PHOTO-2019-06-23-12-02-36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693140" y="645299"/>
            <a:ext cx="2709375" cy="3612500"/>
          </a:xfrm>
          <a:prstGeom prst="rect">
            <a:avLst/>
          </a:prstGeom>
        </p:spPr>
      </p:pic>
      <p:pic>
        <p:nvPicPr>
          <p:cNvPr id="5" name="Изображение 4" descr="PHOTO-2019-06-23-12-02-36 (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403" y="3976051"/>
            <a:ext cx="3842596" cy="2881947"/>
          </a:xfrm>
          <a:prstGeom prst="rect">
            <a:avLst/>
          </a:prstGeom>
        </p:spPr>
      </p:pic>
      <p:pic>
        <p:nvPicPr>
          <p:cNvPr id="11" name="Изображение 10" descr="PHOTO-2019-06-23-12-02-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80592" y="3485891"/>
            <a:ext cx="2890380" cy="38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63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716" y="3596726"/>
            <a:ext cx="2499753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b="1" dirty="0" smtClean="0"/>
              <a:t>Вид донорской печени</a:t>
            </a:r>
          </a:p>
          <a:p>
            <a:pPr algn="ctr">
              <a:lnSpc>
                <a:spcPct val="70000"/>
              </a:lnSpc>
            </a:pPr>
            <a:r>
              <a:rPr lang="ru-RU" b="1" dirty="0" smtClean="0"/>
              <a:t>после консервации</a:t>
            </a:r>
          </a:p>
          <a:p>
            <a:pPr algn="ctr">
              <a:lnSpc>
                <a:spcPct val="70000"/>
              </a:lnSpc>
            </a:pPr>
            <a:endParaRPr lang="ru-RU" b="1" dirty="0"/>
          </a:p>
        </p:txBody>
      </p:sp>
      <p:pic>
        <p:nvPicPr>
          <p:cNvPr id="3" name="Изображение 2" descr="IMG_45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278" y="957037"/>
            <a:ext cx="4425722" cy="59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5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867" y="0"/>
            <a:ext cx="8669866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0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Трансплантация печени</a:t>
            </a:r>
            <a:endParaRPr lang="ru-RU" sz="3000" b="1" dirty="0">
              <a:ln w="9525">
                <a:solidFill>
                  <a:schemeClr val="tx1"/>
                </a:solidFill>
                <a:prstDash val="solid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0333" y="546089"/>
            <a:ext cx="290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Сформирована задняя губа </a:t>
            </a:r>
          </a:p>
          <a:p>
            <a:pPr algn="ctr"/>
            <a:r>
              <a:rPr lang="ru-RU" sz="1400" b="1" dirty="0" err="1" smtClean="0">
                <a:latin typeface="Charcoal CY"/>
                <a:cs typeface="Charcoal CY"/>
              </a:rPr>
              <a:t>кава-кавального</a:t>
            </a:r>
            <a:r>
              <a:rPr lang="ru-RU" sz="1400" b="1" dirty="0" smtClean="0">
                <a:latin typeface="Charcoal CY"/>
                <a:cs typeface="Charcoal CY"/>
              </a:rPr>
              <a:t> анастомоза</a:t>
            </a:r>
            <a:endParaRPr lang="ru-RU" sz="1400" b="1" dirty="0">
              <a:latin typeface="Charcoal CY"/>
              <a:cs typeface="Charcoal CY"/>
            </a:endParaRPr>
          </a:p>
        </p:txBody>
      </p:sp>
      <p:pic>
        <p:nvPicPr>
          <p:cNvPr id="5" name="Изображение 4" descr="IMG_45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32251"/>
            <a:ext cx="3382950" cy="4510600"/>
          </a:xfrm>
          <a:prstGeom prst="rect">
            <a:avLst/>
          </a:prstGeom>
        </p:spPr>
      </p:pic>
      <p:pic>
        <p:nvPicPr>
          <p:cNvPr id="6" name="Изображение 5" descr="IMG_45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65" r="14928"/>
          <a:stretch/>
        </p:blipFill>
        <p:spPr>
          <a:xfrm rot="16200000">
            <a:off x="3857943" y="633334"/>
            <a:ext cx="2868512" cy="3773568"/>
          </a:xfrm>
          <a:prstGeom prst="rect">
            <a:avLst/>
          </a:prstGeom>
        </p:spPr>
      </p:pic>
      <p:pic>
        <p:nvPicPr>
          <p:cNvPr id="7" name="Изображение 6" descr="IMG_453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756336" y="3470336"/>
            <a:ext cx="2903712" cy="3871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0147" y="5686127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Charcoal CY"/>
                <a:cs typeface="Charcoal CY"/>
              </a:rPr>
              <a:t>Окончательный вид сформированного</a:t>
            </a:r>
          </a:p>
          <a:p>
            <a:pPr algn="ctr"/>
            <a:r>
              <a:rPr lang="ru-RU" sz="1400" b="1" dirty="0" err="1" smtClean="0">
                <a:latin typeface="Charcoal CY"/>
                <a:cs typeface="Charcoal CY"/>
              </a:rPr>
              <a:t>кава-кавального</a:t>
            </a:r>
            <a:r>
              <a:rPr lang="ru-RU" sz="1400" b="1" dirty="0" smtClean="0">
                <a:latin typeface="Charcoal CY"/>
                <a:cs typeface="Charcoal CY"/>
              </a:rPr>
              <a:t> анастомоза</a:t>
            </a:r>
            <a:endParaRPr lang="ru-RU" sz="1400" b="1" dirty="0">
              <a:latin typeface="Charcoal CY"/>
              <a:cs typeface="Charcoal C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9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8123</TotalTime>
  <Words>192</Words>
  <Application>Microsoft Office PowerPoint</Application>
  <PresentationFormat>Экран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Солдатов</dc:creator>
  <cp:lastModifiedBy>lyaschuk.ss</cp:lastModifiedBy>
  <cp:revision>184</cp:revision>
  <dcterms:created xsi:type="dcterms:W3CDTF">2018-05-05T20:27:27Z</dcterms:created>
  <dcterms:modified xsi:type="dcterms:W3CDTF">2019-06-24T14:11:53Z</dcterms:modified>
</cp:coreProperties>
</file>